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8" r:id="rId3"/>
    <p:sldId id="403" r:id="rId5"/>
    <p:sldId id="402" r:id="rId6"/>
    <p:sldId id="395" r:id="rId7"/>
    <p:sldId id="396" r:id="rId8"/>
    <p:sldId id="397" r:id="rId9"/>
    <p:sldId id="361" r:id="rId10"/>
    <p:sldId id="360" r:id="rId11"/>
    <p:sldId id="392" r:id="rId12"/>
    <p:sldId id="398" r:id="rId13"/>
    <p:sldId id="399" r:id="rId14"/>
    <p:sldId id="362" r:id="rId15"/>
    <p:sldId id="363" r:id="rId16"/>
    <p:sldId id="370" r:id="rId17"/>
    <p:sldId id="281" r:id="rId18"/>
    <p:sldId id="333" r:id="rId19"/>
    <p:sldId id="371" r:id="rId20"/>
    <p:sldId id="334" r:id="rId21"/>
    <p:sldId id="405" r:id="rId22"/>
    <p:sldId id="314" r:id="rId23"/>
    <p:sldId id="319" r:id="rId24"/>
    <p:sldId id="315" r:id="rId25"/>
    <p:sldId id="317" r:id="rId26"/>
    <p:sldId id="320" r:id="rId27"/>
    <p:sldId id="393" r:id="rId28"/>
    <p:sldId id="364" r:id="rId29"/>
    <p:sldId id="365" r:id="rId30"/>
    <p:sldId id="366" r:id="rId31"/>
    <p:sldId id="369" r:id="rId32"/>
    <p:sldId id="372" r:id="rId33"/>
    <p:sldId id="271" r:id="rId34"/>
    <p:sldId id="368" r:id="rId35"/>
    <p:sldId id="273" r:id="rId36"/>
    <p:sldId id="274" r:id="rId3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99"/>
  </p:normalViewPr>
  <p:slideViewPr>
    <p:cSldViewPr snapToGrid="0" snapToObjects="1">
      <p:cViewPr varScale="1">
        <p:scale>
          <a:sx n="69" d="100"/>
          <a:sy n="69" d="100"/>
        </p:scale>
        <p:origin x="564" y="40"/>
      </p:cViewPr>
      <p:guideLst>
        <p:guide orient="horz" pos="21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40A2539-1F6E-4B96-944E-D90ADBE61742}" type="doc">
      <dgm:prSet loTypeId="urn:microsoft.com/office/officeart/2005/8/layout/pyramid1#4" loCatId="pyramid" qsTypeId="urn:microsoft.com/office/officeart/2005/8/quickstyle/simple1#6" qsCatId="simple" csTypeId="urn:microsoft.com/office/officeart/2005/8/colors/accent1_2#4" csCatId="accent1" phldr="1"/>
      <dgm:spPr/>
    </dgm:pt>
    <dgm:pt modelId="{AC0B700C-CD10-4191-9E8C-C7BFDEC76947}">
      <dgm:prSet phldrT="[文本]"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gm:spPr>
      <dgm:t>
        <a:bodyPr/>
        <a:lstStyle/>
        <a:p>
          <a:pPr>
            <a:lnSpc>
              <a:spcPct val="100000"/>
            </a:lnSpc>
            <a:spcAft>
              <a:spcPct val="35000"/>
            </a:spcAft>
          </a:pPr>
          <a:endParaRPr lang="en-US" altLang="zh-CN" sz="1600" strike="noStrike" dirty="0">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p>
      </dgm:t>
    </dgm:pt>
    <dgm:pt modelId="{9DEF1DF3-841C-4246-BBEA-8E17DE5D044B}" cxnId="{929522C8-6124-45EF-95E0-F5C3EF9FA79C}" type="parTrans">
      <dgm:prSet/>
      <dgm:spPr/>
      <dgm:t>
        <a:bodyPr/>
        <a:lstStyle/>
        <a:p>
          <a:endParaRPr lang="zh-CN" altLang="en-US" sz="1600"/>
        </a:p>
      </dgm:t>
    </dgm:pt>
    <dgm:pt modelId="{068C4CE5-7029-47C9-ABB8-CA1098E9F3C0}" cxnId="{929522C8-6124-45EF-95E0-F5C3EF9FA79C}" type="sibTrans">
      <dgm:prSet/>
      <dgm:spPr/>
      <dgm:t>
        <a:bodyPr/>
        <a:lstStyle/>
        <a:p>
          <a:endParaRPr lang="zh-CN" altLang="en-US" sz="1600"/>
        </a:p>
      </dgm:t>
    </dgm:pt>
    <dgm:pt modelId="{A813865B-C984-4894-B472-6A1DFBEAAFE7}">
      <dgm:prSet phldrT="[文本]" custT="1"/>
      <dgm:spPr>
        <a:solidFill>
          <a:schemeClr val="accent2">
            <a:lumMod val="75000"/>
          </a:schemeClr>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通 识 课 程</a:t>
          </a:r>
        </a:p>
      </dgm:t>
    </dgm:pt>
    <dgm:pt modelId="{1908B12C-13DA-4A4E-938D-DBE910FA23A0}" cxnId="{AD44FACA-E9FB-478F-98B4-05504AB8633F}" type="parTrans">
      <dgm:prSet/>
      <dgm:spPr/>
      <dgm:t>
        <a:bodyPr/>
        <a:lstStyle/>
        <a:p>
          <a:endParaRPr lang="zh-CN" altLang="en-US" sz="1600"/>
        </a:p>
      </dgm:t>
    </dgm:pt>
    <dgm:pt modelId="{60AC026F-E6F9-48CF-AD7A-130CD397E473}" cxnId="{AD44FACA-E9FB-478F-98B4-05504AB8633F}" type="sibTrans">
      <dgm:prSet/>
      <dgm:spPr/>
      <dgm:t>
        <a:bodyPr/>
        <a:lstStyle/>
        <a:p>
          <a:endParaRPr lang="zh-CN" altLang="en-US" sz="1600"/>
        </a:p>
      </dgm:t>
    </dgm:pt>
    <dgm:pt modelId="{270B0BCA-FBB0-4CA8-B3E8-B1E25DC8AD85}">
      <dgm:prSet phldrT="[文本]" custT="1"/>
      <dgm:spPr>
        <a:solidFill>
          <a:srgbClr val="89510D"/>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p>
      </dgm:t>
    </dgm:pt>
    <dgm:pt modelId="{0E4A4ACE-78A0-49D3-8C17-921CD3079967}" cxnId="{FB8E566B-9903-4284-8206-C70512D0A891}" type="parTrans">
      <dgm:prSet/>
      <dgm:spPr/>
      <dgm:t>
        <a:bodyPr/>
        <a:lstStyle/>
        <a:p>
          <a:endParaRPr lang="zh-CN" altLang="en-US" sz="1600"/>
        </a:p>
      </dgm:t>
    </dgm:pt>
    <dgm:pt modelId="{52383AB9-B67A-4056-99C8-DD7C8DFC4C07}" cxnId="{FB8E566B-9903-4284-8206-C70512D0A891}" type="sibTrans">
      <dgm:prSet/>
      <dgm:spPr/>
      <dgm:t>
        <a:bodyPr/>
        <a:lstStyle/>
        <a:p>
          <a:endParaRPr lang="zh-CN" altLang="en-US" sz="1600"/>
        </a:p>
      </dgm:t>
    </dgm:pt>
    <dgm:pt modelId="{6CEA25C0-342B-4E81-92CB-CE0A3BD0F034}" type="pres">
      <dgm:prSet presAssocID="{440A2539-1F6E-4B96-944E-D90ADBE61742}" presName="Name0" presStyleCnt="0">
        <dgm:presLayoutVars>
          <dgm:dir/>
          <dgm:animLvl val="lvl"/>
          <dgm:resizeHandles val="exact"/>
        </dgm:presLayoutVars>
      </dgm:prSet>
      <dgm:spPr/>
    </dgm:pt>
    <dgm:pt modelId="{5D1D7FE7-6DF1-41D1-A337-55B4171C79C8}" type="pres">
      <dgm:prSet presAssocID="{AC0B700C-CD10-4191-9E8C-C7BFDEC76947}" presName="Name8" presStyleCnt="0"/>
      <dgm:spPr/>
    </dgm:pt>
    <dgm:pt modelId="{4494B66E-2304-48B3-B2C2-C84B1D65E46B}" type="pres">
      <dgm:prSet presAssocID="{AC0B700C-CD10-4191-9E8C-C7BFDEC76947}" presName="level" presStyleLbl="node1" presStyleIdx="0" presStyleCnt="3" custScaleX="99786" custScaleY="145348">
        <dgm:presLayoutVars>
          <dgm:chMax val="1"/>
          <dgm:bulletEnabled val="1"/>
        </dgm:presLayoutVars>
      </dgm:prSet>
      <dgm:spPr/>
      <dgm:t>
        <a:bodyPr/>
        <a:lstStyle/>
        <a:p>
          <a:endParaRPr lang="zh-CN" altLang="en-US"/>
        </a:p>
      </dgm:t>
    </dgm:pt>
    <dgm:pt modelId="{E4694A09-8F8F-417A-8433-3571D0643658}" type="pres">
      <dgm:prSet presAssocID="{AC0B700C-CD10-4191-9E8C-C7BFDEC76947}" presName="levelTx" presStyleLbl="revTx" presStyleIdx="0" presStyleCnt="0">
        <dgm:presLayoutVars>
          <dgm:chMax val="1"/>
          <dgm:bulletEnabled val="1"/>
        </dgm:presLayoutVars>
      </dgm:prSet>
      <dgm:spPr/>
      <dgm:t>
        <a:bodyPr/>
        <a:lstStyle/>
        <a:p>
          <a:endParaRPr lang="zh-CN" altLang="en-US"/>
        </a:p>
      </dgm:t>
    </dgm:pt>
    <dgm:pt modelId="{B6629439-0024-4475-A860-5A2661B27E01}" type="pres">
      <dgm:prSet presAssocID="{A813865B-C984-4894-B472-6A1DFBEAAFE7}" presName="Name8" presStyleCnt="0"/>
      <dgm:spPr/>
    </dgm:pt>
    <dgm:pt modelId="{1CB9B1C0-CD5F-4A5A-A52A-790539D6F227}" type="pres">
      <dgm:prSet presAssocID="{A813865B-C984-4894-B472-6A1DFBEAAFE7}" presName="level" presStyleLbl="node1" presStyleIdx="1" presStyleCnt="3" custScaleX="99322" custScaleY="106562" custLinFactNeighborX="-211" custLinFactNeighborY="-2559">
        <dgm:presLayoutVars>
          <dgm:chMax val="1"/>
          <dgm:bulletEnabled val="1"/>
        </dgm:presLayoutVars>
      </dgm:prSet>
      <dgm:spPr/>
      <dgm:t>
        <a:bodyPr/>
        <a:lstStyle/>
        <a:p>
          <a:endParaRPr lang="zh-CN" altLang="en-US"/>
        </a:p>
      </dgm:t>
    </dgm:pt>
    <dgm:pt modelId="{86A945A7-C283-4170-B1CF-A52AADF58D30}" type="pres">
      <dgm:prSet presAssocID="{A813865B-C984-4894-B472-6A1DFBEAAFE7}" presName="levelTx" presStyleLbl="revTx" presStyleIdx="0" presStyleCnt="0">
        <dgm:presLayoutVars>
          <dgm:chMax val="1"/>
          <dgm:bulletEnabled val="1"/>
        </dgm:presLayoutVars>
      </dgm:prSet>
      <dgm:spPr/>
      <dgm:t>
        <a:bodyPr/>
        <a:lstStyle/>
        <a:p>
          <a:endParaRPr lang="zh-CN" altLang="en-US"/>
        </a:p>
      </dgm:t>
    </dgm:pt>
    <dgm:pt modelId="{C8755961-31DD-4785-AD47-5BD98A3A9A1A}" type="pres">
      <dgm:prSet presAssocID="{270B0BCA-FBB0-4CA8-B3E8-B1E25DC8AD85}" presName="Name8" presStyleCnt="0"/>
      <dgm:spPr/>
    </dgm:pt>
    <dgm:pt modelId="{74CBC771-6A8A-420D-A631-9562A106EE6E}" type="pres">
      <dgm:prSet presAssocID="{270B0BCA-FBB0-4CA8-B3E8-B1E25DC8AD85}" presName="level" presStyleLbl="node1" presStyleIdx="2" presStyleCnt="3" custScaleX="98726" custScaleY="111496" custLinFactNeighborY="-5118">
        <dgm:presLayoutVars>
          <dgm:chMax val="1"/>
          <dgm:bulletEnabled val="1"/>
        </dgm:presLayoutVars>
      </dgm:prSet>
      <dgm:spPr/>
      <dgm:t>
        <a:bodyPr/>
        <a:lstStyle/>
        <a:p>
          <a:endParaRPr lang="zh-CN" altLang="en-US"/>
        </a:p>
      </dgm:t>
    </dgm:pt>
    <dgm:pt modelId="{DFC68F77-BF26-422B-8136-8EFF76752DD1}" type="pres">
      <dgm:prSet presAssocID="{270B0BCA-FBB0-4CA8-B3E8-B1E25DC8AD85}" presName="levelTx" presStyleLbl="revTx" presStyleIdx="0" presStyleCnt="0">
        <dgm:presLayoutVars>
          <dgm:chMax val="1"/>
          <dgm:bulletEnabled val="1"/>
        </dgm:presLayoutVars>
      </dgm:prSet>
      <dgm:spPr/>
      <dgm:t>
        <a:bodyPr/>
        <a:lstStyle/>
        <a:p>
          <a:endParaRPr lang="zh-CN" altLang="en-US"/>
        </a:p>
      </dgm:t>
    </dgm:pt>
  </dgm:ptLst>
  <dgm:cxnLst>
    <dgm:cxn modelId="{FB8E566B-9903-4284-8206-C70512D0A891}" srcId="{440A2539-1F6E-4B96-944E-D90ADBE61742}" destId="{270B0BCA-FBB0-4CA8-B3E8-B1E25DC8AD85}" srcOrd="2" destOrd="0" parTransId="{0E4A4ACE-78A0-49D3-8C17-921CD3079967}" sibTransId="{52383AB9-B67A-4056-99C8-DD7C8DFC4C07}"/>
    <dgm:cxn modelId="{FF34CBAF-B313-4C5C-A0D8-81E1408F7538}" type="presOf" srcId="{A813865B-C984-4894-B472-6A1DFBEAAFE7}" destId="{1CB9B1C0-CD5F-4A5A-A52A-790539D6F227}" srcOrd="0" destOrd="0" presId="urn:microsoft.com/office/officeart/2005/8/layout/pyramid1#4"/>
    <dgm:cxn modelId="{4869E715-A483-4150-A026-891182D7879E}" type="presOf" srcId="{AC0B700C-CD10-4191-9E8C-C7BFDEC76947}" destId="{4494B66E-2304-48B3-B2C2-C84B1D65E46B}" srcOrd="0" destOrd="0" presId="urn:microsoft.com/office/officeart/2005/8/layout/pyramid1#4"/>
    <dgm:cxn modelId="{FB586BC7-EB15-4039-B052-ECED6568BFD6}" type="presOf" srcId="{440A2539-1F6E-4B96-944E-D90ADBE61742}" destId="{6CEA25C0-342B-4E81-92CB-CE0A3BD0F034}" srcOrd="0" destOrd="0" presId="urn:microsoft.com/office/officeart/2005/8/layout/pyramid1#4"/>
    <dgm:cxn modelId="{AD44FACA-E9FB-478F-98B4-05504AB8633F}" srcId="{440A2539-1F6E-4B96-944E-D90ADBE61742}" destId="{A813865B-C984-4894-B472-6A1DFBEAAFE7}" srcOrd="1" destOrd="0" parTransId="{1908B12C-13DA-4A4E-938D-DBE910FA23A0}" sibTransId="{60AC026F-E6F9-48CF-AD7A-130CD397E473}"/>
    <dgm:cxn modelId="{386783B9-E3F7-441B-9775-4DCC9DA2B81E}" type="presOf" srcId="{270B0BCA-FBB0-4CA8-B3E8-B1E25DC8AD85}" destId="{74CBC771-6A8A-420D-A631-9562A106EE6E}" srcOrd="0" destOrd="0" presId="urn:microsoft.com/office/officeart/2005/8/layout/pyramid1#4"/>
    <dgm:cxn modelId="{929522C8-6124-45EF-95E0-F5C3EF9FA79C}" srcId="{440A2539-1F6E-4B96-944E-D90ADBE61742}" destId="{AC0B700C-CD10-4191-9E8C-C7BFDEC76947}" srcOrd="0" destOrd="0" parTransId="{9DEF1DF3-841C-4246-BBEA-8E17DE5D044B}" sibTransId="{068C4CE5-7029-47C9-ABB8-CA1098E9F3C0}"/>
    <dgm:cxn modelId="{7180C0D0-DE65-4204-A786-41CC88A91889}" type="presOf" srcId="{AC0B700C-CD10-4191-9E8C-C7BFDEC76947}" destId="{E4694A09-8F8F-417A-8433-3571D0643658}" srcOrd="1" destOrd="0" presId="urn:microsoft.com/office/officeart/2005/8/layout/pyramid1#4"/>
    <dgm:cxn modelId="{7687A4D0-4503-4BDD-8014-484364074E34}" type="presOf" srcId="{270B0BCA-FBB0-4CA8-B3E8-B1E25DC8AD85}" destId="{DFC68F77-BF26-422B-8136-8EFF76752DD1}" srcOrd="1" destOrd="0" presId="urn:microsoft.com/office/officeart/2005/8/layout/pyramid1#4"/>
    <dgm:cxn modelId="{ECBCE7AC-1E35-4A1F-9FD6-9231B719A3D1}" type="presOf" srcId="{A813865B-C984-4894-B472-6A1DFBEAAFE7}" destId="{86A945A7-C283-4170-B1CF-A52AADF58D30}" srcOrd="1" destOrd="0" presId="urn:microsoft.com/office/officeart/2005/8/layout/pyramid1#4"/>
    <dgm:cxn modelId="{25A4E7B1-6EB5-4418-AD91-E8279AF63810}" type="presParOf" srcId="{6CEA25C0-342B-4E81-92CB-CE0A3BD0F034}" destId="{5D1D7FE7-6DF1-41D1-A337-55B4171C79C8}" srcOrd="0" destOrd="0" presId="urn:microsoft.com/office/officeart/2005/8/layout/pyramid1#4"/>
    <dgm:cxn modelId="{0DBB6D48-E3B1-4C72-9D0D-7FFBEF827E40}" type="presParOf" srcId="{5D1D7FE7-6DF1-41D1-A337-55B4171C79C8}" destId="{4494B66E-2304-48B3-B2C2-C84B1D65E46B}" srcOrd="0" destOrd="0" presId="urn:microsoft.com/office/officeart/2005/8/layout/pyramid1#4"/>
    <dgm:cxn modelId="{CF557F7D-AB2E-4BB7-979F-9809090B0CA4}" type="presParOf" srcId="{5D1D7FE7-6DF1-41D1-A337-55B4171C79C8}" destId="{E4694A09-8F8F-417A-8433-3571D0643658}" srcOrd="1" destOrd="0" presId="urn:microsoft.com/office/officeart/2005/8/layout/pyramid1#4"/>
    <dgm:cxn modelId="{8DA0B960-39D1-47B3-9C07-0E8691451D00}" type="presParOf" srcId="{6CEA25C0-342B-4E81-92CB-CE0A3BD0F034}" destId="{B6629439-0024-4475-A860-5A2661B27E01}" srcOrd="1" destOrd="0" presId="urn:microsoft.com/office/officeart/2005/8/layout/pyramid1#4"/>
    <dgm:cxn modelId="{FE14DD10-4A0B-4393-9375-CB659323B82F}" type="presParOf" srcId="{B6629439-0024-4475-A860-5A2661B27E01}" destId="{1CB9B1C0-CD5F-4A5A-A52A-790539D6F227}" srcOrd="0" destOrd="0" presId="urn:microsoft.com/office/officeart/2005/8/layout/pyramid1#4"/>
    <dgm:cxn modelId="{528537CA-8BC3-4477-9323-C615426F38DD}" type="presParOf" srcId="{B6629439-0024-4475-A860-5A2661B27E01}" destId="{86A945A7-C283-4170-B1CF-A52AADF58D30}" srcOrd="1" destOrd="0" presId="urn:microsoft.com/office/officeart/2005/8/layout/pyramid1#4"/>
    <dgm:cxn modelId="{190C9B98-839F-4881-A3A7-76BB816EB6C0}" type="presParOf" srcId="{6CEA25C0-342B-4E81-92CB-CE0A3BD0F034}" destId="{C8755961-31DD-4785-AD47-5BD98A3A9A1A}" srcOrd="2" destOrd="0" presId="urn:microsoft.com/office/officeart/2005/8/layout/pyramid1#4"/>
    <dgm:cxn modelId="{EB3C9A1C-6B62-49F2-89D3-978B2FDB0E4F}" type="presParOf" srcId="{C8755961-31DD-4785-AD47-5BD98A3A9A1A}" destId="{74CBC771-6A8A-420D-A631-9562A106EE6E}" srcOrd="0" destOrd="0" presId="urn:microsoft.com/office/officeart/2005/8/layout/pyramid1#4"/>
    <dgm:cxn modelId="{CA6A9807-3A8E-4800-AC1E-DB851BA4AFC8}" type="presParOf" srcId="{C8755961-31DD-4785-AD47-5BD98A3A9A1A}" destId="{DFC68F77-BF26-422B-8136-8EFF76752DD1}" srcOrd="1" destOrd="0" presId="urn:microsoft.com/office/officeart/2005/8/layout/pyramid1#4"/>
  </dgm:cxnLst>
  <dgm:bg>
    <a:noFill/>
    <a:effectLst>
      <a:outerShdw blurRad="50800" dist="38100" algn="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4B66E-2304-48B3-B2C2-C84B1D65E46B}">
      <dsp:nvSpPr>
        <dsp:cNvPr id="0" name=""/>
        <dsp:cNvSpPr/>
      </dsp:nvSpPr>
      <dsp:spPr>
        <a:xfrm>
          <a:off x="1639275" y="0"/>
          <a:ext cx="2177557" cy="1937492"/>
        </a:xfrm>
        <a:prstGeom prst="trapezoid">
          <a:avLst>
            <a:gd name="adj" fmla="val 56316"/>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a:scene3d>
          <a:camera prst="orthographicFront"/>
          <a:lightRig rig="threePt" dir="t"/>
        </a:scene3d>
        <a:sp3d prstMaterial="dkEdge"/>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endParaRPr lang="en-US" altLang="zh-CN" sz="1600" strike="noStrike" kern="1200" dirty="0">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人类思维</a:t>
          </a:r>
          <a:endParaRPr lang="en-US" altLang="zh-CN" sz="1600" b="1" kern="1200" dirty="0">
            <a:solidFill>
              <a:schemeClr val="bg1"/>
            </a:solidFill>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与学科史论</a:t>
          </a:r>
          <a:endParaRPr lang="en-US" altLang="zh-CN" sz="1600" b="1" kern="1200" dirty="0">
            <a:solidFill>
              <a:schemeClr val="bg1"/>
            </a:solidFill>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系列课程</a:t>
          </a:r>
        </a:p>
      </dsp:txBody>
      <dsp:txXfrm>
        <a:off x="1639275" y="0"/>
        <a:ext cx="2177557" cy="1937492"/>
      </dsp:txXfrm>
    </dsp:sp>
    <dsp:sp modelId="{1CB9B1C0-CD5F-4A5A-A52A-790539D6F227}">
      <dsp:nvSpPr>
        <dsp:cNvPr id="0" name=""/>
        <dsp:cNvSpPr/>
      </dsp:nvSpPr>
      <dsp:spPr>
        <a:xfrm>
          <a:off x="841831" y="1903381"/>
          <a:ext cx="3756486" cy="1420474"/>
        </a:xfrm>
        <a:prstGeom prst="trapezoid">
          <a:avLst>
            <a:gd name="adj" fmla="val 56316"/>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rPr>
            <a:t>通 识 课 程</a:t>
          </a:r>
        </a:p>
      </dsp:txBody>
      <dsp:txXfrm>
        <a:off x="1499216" y="1903381"/>
        <a:ext cx="2441716" cy="1420474"/>
      </dsp:txXfrm>
    </dsp:sp>
    <dsp:sp modelId="{74CBC771-6A8A-420D-A631-9562A106EE6E}">
      <dsp:nvSpPr>
        <dsp:cNvPr id="0" name=""/>
        <dsp:cNvSpPr/>
      </dsp:nvSpPr>
      <dsp:spPr>
        <a:xfrm>
          <a:off x="34755" y="3289744"/>
          <a:ext cx="5386598" cy="1486244"/>
        </a:xfrm>
        <a:prstGeom prst="trapezoid">
          <a:avLst>
            <a:gd name="adj" fmla="val 56316"/>
          </a:avLst>
        </a:prstGeom>
        <a:solidFill>
          <a:srgbClr val="89510D"/>
        </a:soli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rPr>
            <a:t>一级学科学位基础课程</a:t>
          </a:r>
        </a:p>
      </dsp:txBody>
      <dsp:txXfrm>
        <a:off x="977410" y="3289744"/>
        <a:ext cx="3501288" cy="14862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4">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A03AD-B023-3B40-A092-CAF86B75D668}"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0CC537-28E5-BE47-A983-C13A7BD990B3}"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8.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xml"/><Relationship Id="rId2" Type="http://schemas.openxmlformats.org/officeDocument/2006/relationships/image" Target="../media/image9.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xml"/><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4046220"/>
          </a:xfrm>
          <a:prstGeom prst="rect">
            <a:avLst/>
          </a:prstGeom>
          <a:noFill/>
        </p:spPr>
        <p:txBody>
          <a:bodyPr wrap="square" rtlCol="0">
            <a:spAutoFit/>
          </a:bodyPr>
          <a:lstStyle/>
          <a:p>
            <a:pPr algn="r">
              <a:lnSpc>
                <a:spcPct val="150000"/>
              </a:lnSpc>
            </a:pPr>
            <a:r>
              <a:rPr lang="en-US" altLang="zh-CN" sz="4200" b="1" dirty="0">
                <a:latin typeface="楷体" panose="02010609060101010101" pitchFamily="49" charset="-122"/>
                <a:ea typeface="楷体" panose="02010609060101010101" pitchFamily="49" charset="-122"/>
              </a:rPr>
              <a:t>2021</a:t>
            </a:r>
            <a:r>
              <a:rPr lang="zh-CN" altLang="en-US" sz="4200" b="1" dirty="0">
                <a:latin typeface="楷体" panose="02010609060101010101" pitchFamily="49" charset="-122"/>
                <a:ea typeface="楷体" panose="02010609060101010101" pitchFamily="49" charset="-122"/>
              </a:rPr>
              <a:t>级学术学位硕士研究生入学教育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r">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华东师范大学研究生培养办公室 编制</a:t>
            </a:r>
            <a:r>
              <a:rPr lang="en-US" altLang="zh-CN" sz="2400" dirty="0">
                <a:latin typeface="楷体" panose="02010609060101010101" pitchFamily="49" charset="-122"/>
                <a:ea typeface="楷体" panose="02010609060101010101" pitchFamily="49" charset="-122"/>
              </a:rPr>
              <a:t>                    </a:t>
            </a:r>
            <a:endParaRPr lang="en-US" altLang="zh-CN" sz="2400" dirty="0">
              <a:latin typeface="楷体" panose="02010609060101010101" pitchFamily="49" charset="-122"/>
              <a:ea typeface="楷体" panose="02010609060101010101" pitchFamily="49" charset="-122"/>
            </a:endParaRPr>
          </a:p>
          <a:p>
            <a:pPr algn="r">
              <a:lnSpc>
                <a:spcPct val="150000"/>
              </a:lnSpc>
            </a:pPr>
            <a:r>
              <a:rPr lang="en-US" altLang="zh-CN" sz="2400" b="0" dirty="0">
                <a:latin typeface="楷体" panose="02010609060101010101" pitchFamily="49" charset="-122"/>
                <a:ea typeface="楷体" panose="02010609060101010101" pitchFamily="49" charset="-122"/>
              </a:rPr>
              <a:t>2021</a:t>
            </a:r>
            <a:r>
              <a:rPr lang="zh-CN" altLang="en-US" sz="2400" b="0" dirty="0" smtClean="0">
                <a:latin typeface="楷体" panose="02010609060101010101" pitchFamily="49" charset="-122"/>
                <a:ea typeface="楷体" panose="02010609060101010101" pitchFamily="49" charset="-122"/>
              </a:rPr>
              <a:t>年</a:t>
            </a:r>
            <a:r>
              <a:rPr lang="en-US" altLang="zh-CN" sz="2400" dirty="0">
                <a:latin typeface="楷体" panose="02010609060101010101" pitchFamily="49" charset="-122"/>
                <a:ea typeface="楷体" panose="02010609060101010101" pitchFamily="49" charset="-122"/>
              </a:rPr>
              <a:t>8</a:t>
            </a:r>
            <a:r>
              <a:rPr lang="zh-CN" altLang="en-US" sz="2400" b="0" dirty="0" smtClean="0">
                <a:latin typeface="楷体" panose="02010609060101010101" pitchFamily="49" charset="-122"/>
                <a:ea typeface="楷体" panose="02010609060101010101" pitchFamily="49" charset="-122"/>
              </a:rPr>
              <a:t>月</a:t>
            </a:r>
            <a:endParaRPr lang="zh-CN" altLang="en-US" sz="2400" b="0" dirty="0">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19" y="3431267"/>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86862" y="5856177"/>
            <a:ext cx="2066192" cy="369332"/>
          </a:xfrm>
          <a:prstGeom prst="rect">
            <a:avLst/>
          </a:prstGeom>
          <a:noFill/>
        </p:spPr>
        <p:txBody>
          <a:bodyPr wrap="square" rtlCol="0">
            <a:spAutoFit/>
          </a:bodyPr>
          <a:lstStyle/>
          <a:p>
            <a:pPr algn="ctr"/>
            <a:r>
              <a:rPr lang="zh-CN" altLang="en-US" dirty="0"/>
              <a:t>扫我，关注更多</a:t>
            </a: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a:t>
            </a:r>
            <a:r>
              <a:rPr lang="zh-CN" altLang="en-US" sz="3000" b="1" dirty="0" smtClean="0">
                <a:solidFill>
                  <a:srgbClr val="FFFF00"/>
                </a:solidFill>
                <a:latin typeface="华文新魏" panose="02010800040101010101" pitchFamily="2" charset="-122"/>
                <a:ea typeface="华文新魏" panose="02010800040101010101" pitchFamily="2" charset="-122"/>
              </a:rPr>
              <a:t>课程体系与</a:t>
            </a:r>
            <a:r>
              <a:rPr lang="zh-CN" altLang="en-US" sz="3000" b="1" dirty="0">
                <a:solidFill>
                  <a:srgbClr val="FFFF00"/>
                </a:solidFill>
                <a:latin typeface="华文新魏" panose="02010800040101010101" pitchFamily="2" charset="-122"/>
                <a:ea typeface="华文新魏" panose="02010800040101010101" pitchFamily="2" charset="-122"/>
              </a:rPr>
              <a:t>学分要求）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graphicFrame>
        <p:nvGraphicFramePr>
          <p:cNvPr id="3" name="表格 2"/>
          <p:cNvGraphicFramePr/>
          <p:nvPr>
            <p:custDataLst>
              <p:tags r:id="rId2"/>
            </p:custDataLst>
          </p:nvPr>
        </p:nvGraphicFramePr>
        <p:xfrm>
          <a:off x="2133599" y="2091626"/>
          <a:ext cx="8433500" cy="3534508"/>
        </p:xfrm>
        <a:graphic>
          <a:graphicData uri="http://schemas.openxmlformats.org/drawingml/2006/table">
            <a:tbl>
              <a:tblPr firstRow="1" bandRow="1">
                <a:tableStyleId>{5940675A-B579-460E-94D1-54222C63F5DA}</a:tableStyleId>
              </a:tblPr>
              <a:tblGrid>
                <a:gridCol w="3034798"/>
                <a:gridCol w="3193725"/>
                <a:gridCol w="2204977"/>
              </a:tblGrid>
              <a:tr h="443132">
                <a:tc gridSpan="2">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课程类别</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c hMerge="1">
                  <a:tcPr>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tcPr>
                </a:tc>
                <a:tc>
                  <a:txBody>
                    <a:bodyPr/>
                    <a:lstStyle/>
                    <a:p>
                      <a:pPr indent="0" algn="ctr">
                        <a:buNone/>
                      </a:pPr>
                      <a:r>
                        <a:rPr lang="en-US" sz="2000" b="1" dirty="0" err="1">
                          <a:solidFill>
                            <a:srgbClr val="7030A0"/>
                          </a:solidFill>
                          <a:latin typeface="宋体" panose="02010600030101010101" pitchFamily="2" charset="-122"/>
                          <a:ea typeface="宋体" panose="02010600030101010101" pitchFamily="2" charset="-122"/>
                          <a:cs typeface="Arial" panose="020B0604020202020204" pitchFamily="34" charset="0"/>
                        </a:rPr>
                        <a:t>学分</a:t>
                      </a:r>
                      <a:endParaRPr lang="en-US" altLang="en-US" sz="20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270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r>
              <a:tr h="396578">
                <a:tc row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学位公共课（必修、选修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学位公共课（必修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6</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437784">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zh-CN" altLang="en-US" sz="1800" b="0" dirty="0" err="1">
                          <a:solidFill>
                            <a:srgbClr val="000000"/>
                          </a:solidFill>
                          <a:latin typeface="宋体" panose="02010600030101010101" pitchFamily="2" charset="-122"/>
                          <a:ea typeface="宋体" panose="02010600030101010101" pitchFamily="2" charset="-122"/>
                          <a:cs typeface="宋体" panose="02010600030101010101" pitchFamily="2" charset="-122"/>
                        </a:rPr>
                        <a:t>公共选修课</a:t>
                      </a:r>
                      <a:endParaRPr lang="zh-CN" altLang="en-US" sz="1800" b="0" dirty="0" err="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345996">
                <a:tc rowSpan="3">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学位专业课（必修、选修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a:t>
                      </a:r>
                      <a:endParaRPr lang="en-US"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学位基础课（必修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389246">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tcPr>
                </a:tc>
                <a:tc>
                  <a:txBody>
                    <a:bodyPr/>
                    <a:lstStyle/>
                    <a:p>
                      <a:pPr indent="0">
                        <a:buNone/>
                      </a:pPr>
                      <a:r>
                        <a:rPr lang="en-US" sz="1800" b="0">
                          <a:solidFill>
                            <a:srgbClr val="000000"/>
                          </a:solidFill>
                          <a:latin typeface="宋体" panose="02010600030101010101" pitchFamily="2" charset="-122"/>
                          <a:ea typeface="宋体" panose="02010600030101010101" pitchFamily="2" charset="-122"/>
                          <a:cs typeface="Arial" panose="020B0604020202020204" pitchFamily="34" charset="0"/>
                        </a:rPr>
                        <a:t>学位专业课（必修）</a:t>
                      </a:r>
                      <a:endParaRPr lang="en-US" altLang="en-US" sz="1800" b="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5</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429684">
                <a:tc vMerge="1">
                  <a:tcP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B cap="flat">
                      <a:noFill/>
                    </a:lnB>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学位专业课（选修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E7F3F4"/>
                    </a:solidFill>
                  </a:tcPr>
                </a:tc>
              </a:tr>
              <a:tr h="523347">
                <a:tc>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宋体" panose="02010600030101010101" pitchFamily="2" charset="-122"/>
                        </a:rPr>
                        <a:t>跨学科或跨专业</a:t>
                      </a:r>
                      <a:r>
                        <a:rPr lang="zh-CN" alt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选修</a:t>
                      </a:r>
                      <a:r>
                        <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rPr>
                        <a:t>课</a:t>
                      </a:r>
                      <a:endParaRPr lang="en-US" sz="1800" b="1" dirty="0">
                        <a:solidFill>
                          <a:srgbClr val="7030A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BBE0E3"/>
                    </a:solidFill>
                  </a:tcPr>
                </a:tc>
                <a:tc>
                  <a:txBody>
                    <a:bodyPr/>
                    <a:lstStyle/>
                    <a:p>
                      <a:pPr indent="0">
                        <a:buNone/>
                      </a:pPr>
                      <a:r>
                        <a:rPr lang="en-US" sz="1800" b="0" dirty="0" err="1">
                          <a:solidFill>
                            <a:srgbClr val="000000"/>
                          </a:solidFill>
                          <a:latin typeface="宋体" panose="02010600030101010101" pitchFamily="2" charset="-122"/>
                          <a:ea typeface="宋体" panose="02010600030101010101" pitchFamily="2" charset="-122"/>
                          <a:cs typeface="Arial" panose="020B0604020202020204" pitchFamily="34" charset="0"/>
                        </a:rPr>
                        <a:t>跨学科或跨专业课程（选修</a:t>
                      </a: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a:t>
                      </a:r>
                      <a:endParaRPr lang="en-US" altLang="en-US" sz="1800" b="0" dirty="0">
                        <a:solidFill>
                          <a:srgbClr val="00000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cap="flat">
                      <a:noFill/>
                    </a:lnB>
                    <a:lnTlToBr>
                      <a:noFill/>
                    </a:lnTlToBr>
                    <a:lnBlToTr>
                      <a:noFill/>
                    </a:lnBlToTr>
                    <a:solidFill>
                      <a:srgbClr val="E7F3F4"/>
                    </a:solidFill>
                  </a:tcPr>
                </a:tc>
                <a:tc>
                  <a:txBody>
                    <a:bodyPr/>
                    <a:lstStyle/>
                    <a:p>
                      <a:pPr indent="0" algn="ctr">
                        <a:buNone/>
                      </a:pPr>
                      <a:r>
                        <a:rPr lang="en-US" sz="1800" b="0" dirty="0">
                          <a:solidFill>
                            <a:srgbClr val="000000"/>
                          </a:solidFill>
                          <a:latin typeface="宋体" panose="02010600030101010101" pitchFamily="2" charset="-122"/>
                          <a:ea typeface="宋体" panose="02010600030101010101" pitchFamily="2" charset="-122"/>
                          <a:cs typeface="Arial" panose="020B0604020202020204" pitchFamily="34" charset="0"/>
                        </a:rPr>
                        <a:t>2</a:t>
                      </a:r>
                      <a:endParaRPr lang="en-US" altLang="en-US" sz="1800" b="0" dirty="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F3F9FA"/>
                    </a:solidFill>
                  </a:tcPr>
                </a:tc>
              </a:tr>
              <a:tr h="568741">
                <a:tc gridSpan="2">
                  <a:txBody>
                    <a:bodyPr/>
                    <a:lstStyle/>
                    <a:p>
                      <a:pPr indent="0">
                        <a:buNone/>
                      </a:pPr>
                      <a:r>
                        <a:rPr lang="en-US" sz="1800" b="1" dirty="0" err="1">
                          <a:solidFill>
                            <a:srgbClr val="7030A0"/>
                          </a:solidFill>
                          <a:latin typeface="宋体" panose="02010600030101010101" pitchFamily="2" charset="-122"/>
                          <a:ea typeface="宋体" panose="02010600030101010101" pitchFamily="2" charset="-122"/>
                          <a:cs typeface="Arial" panose="020B0604020202020204" pitchFamily="34" charset="0"/>
                        </a:rPr>
                        <a:t>合计</a:t>
                      </a:r>
                      <a:endParaRPr lang="en-US" altLang="en-US" sz="1800" b="1" dirty="0">
                        <a:solidFill>
                          <a:srgbClr val="7030A0"/>
                        </a:solidFill>
                        <a:latin typeface="宋体" panose="02010600030101010101" pitchFamily="2" charset="-122"/>
                        <a:ea typeface="宋体" panose="02010600030101010101" pitchFamily="2" charset="-122"/>
                        <a:cs typeface="Arial" panose="020B0604020202020204" pitchFamily="34" charset="0"/>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lnTlToBr>
                      <a:noFill/>
                    </a:lnTlToBr>
                    <a:lnBlToTr>
                      <a:noFill/>
                    </a:lnBlToTr>
                    <a:solidFill>
                      <a:srgbClr val="BBE0E3"/>
                    </a:solidFill>
                  </a:tcPr>
                </a:tc>
                <a:tc hMerge="1">
                  <a:tcPr>
                    <a:lnR w="12700" cap="flat" cmpd="sng">
                      <a:solidFill>
                        <a:srgbClr val="FFFFFF"/>
                      </a:solidFill>
                      <a:prstDash val="solid"/>
                      <a:headEnd type="none" w="med" len="med"/>
                      <a:tailEnd type="none" w="med" len="med"/>
                    </a:lnR>
                    <a:lnT cap="flat">
                      <a:noFill/>
                    </a:lnT>
                    <a:lnB w="12700" cap="flat" cmpd="sng">
                      <a:solidFill>
                        <a:srgbClr val="FFFFFF"/>
                      </a:solidFill>
                      <a:prstDash val="solid"/>
                      <a:headEnd type="none" w="med" len="med"/>
                      <a:tailEnd type="none" w="med" len="med"/>
                    </a:lnB>
                  </a:tcPr>
                </a:tc>
                <a:tc>
                  <a:txBody>
                    <a:bodyPr/>
                    <a:lstStyle/>
                    <a:p>
                      <a:pPr indent="0" algn="ctr">
                        <a:buNone/>
                      </a:pPr>
                      <a:r>
                        <a:rPr 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rPr>
                        <a:t>≥23</a:t>
                      </a:r>
                      <a:endParaRPr lang="en-US" altLang="en-US" sz="18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solidFill>
                        <a:srgbClr val="FFFFFF"/>
                      </a:solidFill>
                      <a:prstDash val="solid"/>
                      <a:headEnd type="none" w="med" len="med"/>
                      <a:tailEnd type="none" w="med" len="med"/>
                    </a:lnL>
                    <a:lnR w="12700" cap="flat" cmpd="sng">
                      <a:solidFill>
                        <a:srgbClr val="FFFFFF"/>
                      </a:solidFill>
                      <a:prstDash val="solid"/>
                      <a:headEnd type="none" w="med" len="med"/>
                      <a:tailEnd type="none" w="med" len="med"/>
                    </a:lnR>
                    <a:lnT w="19050" cap="flat" cmpd="sng">
                      <a:solidFill>
                        <a:srgbClr val="FFFFFF"/>
                      </a:solidFill>
                      <a:prstDash val="solid"/>
                      <a:headEnd type="none" w="med" len="med"/>
                      <a:tailEnd type="none" w="med" len="med"/>
                    </a:lnT>
                    <a:lnB w="19050" cap="flat" cmpd="sng">
                      <a:solidFill>
                        <a:srgbClr val="FFFFFF"/>
                      </a:solidFill>
                      <a:prstDash val="solid"/>
                      <a:headEnd type="none" w="med" len="med"/>
                      <a:tailEnd type="none" w="med" len="med"/>
                    </a:lnB>
                    <a:lnTlToBr>
                      <a:noFill/>
                    </a:lnTlToBr>
                    <a:lnBlToTr>
                      <a:noFill/>
                    </a:lnBlToTr>
                    <a:solidFill>
                      <a:srgbClr val="BBE0E3"/>
                    </a:solidFill>
                  </a:tcPr>
                </a:tc>
              </a:tr>
            </a:tbl>
          </a:graphicData>
        </a:graphic>
      </p:graphicFrame>
      <p:sp>
        <p:nvSpPr>
          <p:cNvPr id="4" name="文本框 3"/>
          <p:cNvSpPr txBox="1"/>
          <p:nvPr/>
        </p:nvSpPr>
        <p:spPr>
          <a:xfrm>
            <a:off x="1967947" y="5686835"/>
            <a:ext cx="8764804" cy="623248"/>
          </a:xfrm>
          <a:prstGeom prst="rect">
            <a:avLst/>
          </a:prstGeom>
          <a:noFill/>
        </p:spPr>
        <p:txBody>
          <a:bodyPr wrap="square" rtlCol="0">
            <a:spAutoFit/>
          </a:bodyPr>
          <a:lstStyle/>
          <a:p>
            <a:pPr>
              <a:lnSpc>
                <a:spcPct val="150000"/>
              </a:lnSpc>
            </a:pPr>
            <a:r>
              <a:rPr lang="zh-CN" altLang="en-US" sz="2300" b="1" dirty="0">
                <a:solidFill>
                  <a:srgbClr val="FF0000"/>
                </a:solidFill>
                <a:latin typeface="楷体" panose="02010609060101010101" pitchFamily="49" charset="-122"/>
                <a:ea typeface="楷体" panose="02010609060101010101" pitchFamily="49" charset="-122"/>
              </a:rPr>
              <a:t>具体学分要求，按所在学科专业培养方案规定执行。</a:t>
            </a:r>
            <a:endParaRPr lang="zh-CN" altLang="en-US" sz="2300" b="1" dirty="0">
              <a:solidFill>
                <a:srgbClr val="FF0000"/>
              </a:solidFill>
              <a:latin typeface="楷体" panose="02010609060101010101" pitchFamily="49" charset="-122"/>
              <a:ea typeface="楷体" panose="02010609060101010101" pitchFamily="49" charset="-122"/>
            </a:endParaRPr>
          </a:p>
        </p:txBody>
      </p:sp>
      <p:sp>
        <p:nvSpPr>
          <p:cNvPr id="6" name="文本框 5"/>
          <p:cNvSpPr txBox="1"/>
          <p:nvPr/>
        </p:nvSpPr>
        <p:spPr>
          <a:xfrm>
            <a:off x="5398751" y="1466727"/>
            <a:ext cx="5168348" cy="461665"/>
          </a:xfrm>
          <a:prstGeom prst="rect">
            <a:avLst/>
          </a:prstGeom>
          <a:noFill/>
        </p:spPr>
        <p:txBody>
          <a:bodyPr wrap="square" rtlCol="0">
            <a:spAutoFit/>
          </a:bodyPr>
          <a:lstStyle/>
          <a:p>
            <a:r>
              <a:rPr lang="zh-CN" altLang="en-US" sz="2400" b="1" dirty="0"/>
              <a:t>学校对各课程类别的最低学分要求</a:t>
            </a:r>
            <a:endParaRPr lang="zh-CN" altLang="en-US" sz="2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a:t>
            </a:r>
            <a:r>
              <a:rPr lang="zh-CN" altLang="en-US" sz="3000" b="1" dirty="0" smtClean="0">
                <a:solidFill>
                  <a:srgbClr val="FFFF00"/>
                </a:solidFill>
                <a:latin typeface="华文新魏" panose="02010800040101010101" pitchFamily="2" charset="-122"/>
                <a:ea typeface="华文新魏" panose="02010800040101010101" pitchFamily="2" charset="-122"/>
              </a:rPr>
              <a:t>课程卓越与重点打造）</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grpSp>
        <p:nvGrpSpPr>
          <p:cNvPr id="9" name="组合 8"/>
          <p:cNvGrpSpPr/>
          <p:nvPr/>
        </p:nvGrpSpPr>
        <p:grpSpPr>
          <a:xfrm>
            <a:off x="1608487" y="1674055"/>
            <a:ext cx="6418521" cy="4844212"/>
            <a:chOff x="952649" y="1493062"/>
            <a:chExt cx="7960124" cy="5095606"/>
          </a:xfrm>
        </p:grpSpPr>
        <p:sp>
          <p:nvSpPr>
            <p:cNvPr id="10" name="Round Same Side Corner Rectangle 35"/>
            <p:cNvSpPr/>
            <p:nvPr/>
          </p:nvSpPr>
          <p:spPr>
            <a:xfrm rot="5400000">
              <a:off x="2274342" y="865217"/>
              <a:ext cx="601580" cy="3177779"/>
            </a:xfrm>
            <a:prstGeom prst="round2SameRect">
              <a:avLst>
                <a:gd name="adj1" fmla="val 48778"/>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5980"/>
              <a:endParaRPr lang="bg-BG">
                <a:solidFill>
                  <a:srgbClr val="297F9D"/>
                </a:solidFill>
                <a:latin typeface="Calibri" panose="020F0502020204030204"/>
              </a:endParaRPr>
            </a:p>
          </p:txBody>
        </p:sp>
        <p:sp>
          <p:nvSpPr>
            <p:cNvPr id="11" name="Rectangle 37"/>
            <p:cNvSpPr/>
            <p:nvPr/>
          </p:nvSpPr>
          <p:spPr>
            <a:xfrm>
              <a:off x="952649" y="2240623"/>
              <a:ext cx="2519209" cy="388499"/>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重点打造三类课程</a:t>
              </a:r>
              <a:endParaRPr lang="zh-CN" altLang="en-US" b="1" dirty="0">
                <a:solidFill>
                  <a:schemeClr val="bg1"/>
                </a:solidFill>
                <a:latin typeface="微软雅黑" panose="020B0503020204020204" pitchFamily="34" charset="-122"/>
                <a:ea typeface="微软雅黑" panose="020B0503020204020204" pitchFamily="34" charset="-122"/>
              </a:endParaRPr>
            </a:p>
          </p:txBody>
        </p:sp>
        <p:graphicFrame>
          <p:nvGraphicFramePr>
            <p:cNvPr id="12" name="图示 11"/>
            <p:cNvGraphicFramePr/>
            <p:nvPr/>
          </p:nvGraphicFramePr>
          <p:xfrm>
            <a:off x="2146213" y="1493062"/>
            <a:ext cx="6766560" cy="5095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
        <p:nvSpPr>
          <p:cNvPr id="13" name="文本框 12"/>
          <p:cNvSpPr txBox="1"/>
          <p:nvPr/>
        </p:nvSpPr>
        <p:spPr>
          <a:xfrm>
            <a:off x="6583656" y="2015032"/>
            <a:ext cx="4757352" cy="923330"/>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以</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学科交叉融合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研究导向、思维导向</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为特色，</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建设</a:t>
            </a:r>
            <a:r>
              <a:rPr lang="en-US"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10</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门</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人类思维与学科史论系列课程</a:t>
            </a:r>
            <a:endParaRPr lang="zh-CN" altLang="en-US" dirty="0"/>
          </a:p>
        </p:txBody>
      </p:sp>
      <p:sp>
        <p:nvSpPr>
          <p:cNvPr id="14" name="文本框 13"/>
          <p:cNvSpPr txBox="1"/>
          <p:nvPr/>
        </p:nvSpPr>
        <p:spPr>
          <a:xfrm>
            <a:off x="7129281" y="3554445"/>
            <a:ext cx="4211727" cy="923330"/>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聚焦</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思维能力培养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研究方法传授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改造</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提升一批通识课程</a:t>
            </a:r>
            <a:endParaRPr lang="zh-CN" altLang="en-US" dirty="0"/>
          </a:p>
        </p:txBody>
      </p:sp>
      <p:sp>
        <p:nvSpPr>
          <p:cNvPr id="15" name="文本框 14"/>
          <p:cNvSpPr txBox="1"/>
          <p:nvPr/>
        </p:nvSpPr>
        <p:spPr>
          <a:xfrm>
            <a:off x="7870703" y="4967127"/>
            <a:ext cx="3430550" cy="1338828"/>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重组打造一批</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本</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贯通</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核心</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课程、</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前沿导向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的专业课程</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的方法类课程</a:t>
            </a:r>
            <a:endParaRPr lang="zh-CN"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468582" y="1729797"/>
            <a:ext cx="10261600" cy="4593565"/>
          </a:xfrm>
          <a:prstGeom prst="rect">
            <a:avLst/>
          </a:prstGeom>
          <a:noFill/>
        </p:spPr>
        <p:txBody>
          <a:bodyPr wrap="square" rtlCol="0">
            <a:spAutoFit/>
          </a:bodyPr>
          <a:lstStyle/>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1</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a:t>
            </a:r>
            <a:r>
              <a:rPr lang="zh-CN" altLang="en-US" b="1" dirty="0">
                <a:solidFill>
                  <a:srgbClr val="0070C0"/>
                </a:solidFill>
                <a:latin typeface="楷体" panose="02010609060101010101" pitchFamily="49" charset="-122"/>
                <a:ea typeface="楷体" panose="02010609060101010101" pitchFamily="49" charset="-122"/>
                <a:cs typeface="楷体" panose="02010609060101010101" pitchFamily="49" charset="-122"/>
              </a:rPr>
              <a:t>（必修）</a:t>
            </a:r>
            <a:endParaRPr lang="zh-CN" altLang="en-US" b="1"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b="1"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2门课、共计3学分，安排在</a:t>
            </a:r>
            <a:r>
              <a:rPr lang="zh-CN" altLang="en-US" b="1" dirty="0">
                <a:latin typeface="楷体" panose="02010609060101010101" pitchFamily="49" charset="-122"/>
                <a:ea typeface="楷体" panose="02010609060101010101" pitchFamily="49" charset="-122"/>
                <a:cs typeface="楷体" panose="02010609060101010101" pitchFamily="49" charset="-122"/>
              </a:rPr>
              <a:t>第一学年第一学期</a:t>
            </a:r>
            <a:r>
              <a:rPr lang="zh-CN" altLang="en-US" dirty="0">
                <a:latin typeface="楷体" panose="02010609060101010101" pitchFamily="49" charset="-122"/>
                <a:ea typeface="楷体" panose="02010609060101010101" pitchFamily="49" charset="-122"/>
                <a:cs typeface="楷体" panose="02010609060101010101" pitchFamily="49" charset="-122"/>
              </a:rPr>
              <a:t>，包括《新时代中国特色社会主义理论与实践》（全部硕士生，2学分），《马克思主义与社会科学方法论》（人文社科专业必修，1学分），《自然辩证法概论》（理工科、医科必修，1学分）；</a:t>
            </a:r>
            <a:endParaRPr lang="zh-CN" altLang="en-US"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dirty="0">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学分，《英语写作》《学术英语》《英语演讲》《英语口语》四选一。理科硕士安排在第一学年第一学期，文科硕士安排在第一学年第二学期；</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en-US" altLang="zh-CN"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留学</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硕士</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研究生思政课</a:t>
            </a:r>
            <a:r>
              <a:rPr lang="zh-CN" altLang="en-US" dirty="0" smtClean="0">
                <a:latin typeface="楷体" panose="02010609060101010101" pitchFamily="49" charset="-122"/>
                <a:ea typeface="楷体" panose="02010609060101010101" pitchFamily="49" charset="-122"/>
                <a:cs typeface="楷体" panose="02010609060101010101" pitchFamily="49" charset="-122"/>
              </a:rPr>
              <a:t>修</a:t>
            </a:r>
            <a:r>
              <a:rPr lang="zh-CN" altLang="en-US" dirty="0">
                <a:latin typeface="楷体" panose="02010609060101010101" pitchFamily="49" charset="-122"/>
                <a:ea typeface="楷体" panose="02010609060101010101" pitchFamily="49" charset="-122"/>
                <a:cs typeface="楷体" panose="02010609060101010101" pitchFamily="49" charset="-122"/>
              </a:rPr>
              <a:t>读《中国概况》</a:t>
            </a:r>
            <a:r>
              <a:rPr lang="en-US" altLang="zh-CN" dirty="0">
                <a:latin typeface="楷体" panose="02010609060101010101" pitchFamily="49" charset="-122"/>
                <a:ea typeface="楷体" panose="02010609060101010101" pitchFamily="49" charset="-122"/>
                <a:cs typeface="楷体" panose="02010609060101010101" pitchFamily="49" charset="-122"/>
              </a:rPr>
              <a:t>/</a:t>
            </a:r>
            <a:r>
              <a:rPr lang="zh-CN" altLang="en-US" dirty="0">
                <a:latin typeface="楷体" panose="02010609060101010101" pitchFamily="49" charset="-122"/>
                <a:ea typeface="楷体" panose="02010609060101010101" pitchFamily="49" charset="-122"/>
                <a:cs typeface="楷体" panose="02010609060101010101" pitchFamily="49" charset="-122"/>
              </a:rPr>
              <a:t>《中国故事》或《中国文明导论》</a:t>
            </a:r>
            <a:r>
              <a:rPr lang="zh-CN" altLang="en-US" dirty="0" smtClean="0">
                <a:latin typeface="楷体" panose="02010609060101010101" pitchFamily="49" charset="-122"/>
                <a:ea typeface="楷体" panose="02010609060101010101" pitchFamily="49" charset="-122"/>
                <a:cs typeface="楷体" panose="02010609060101010101" pitchFamily="49" charset="-122"/>
              </a:rPr>
              <a:t>、</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外语课修</a:t>
            </a:r>
            <a:r>
              <a:rPr lang="zh-CN" altLang="en-US" dirty="0" smtClean="0">
                <a:latin typeface="楷体" panose="02010609060101010101" pitchFamily="49" charset="-122"/>
                <a:ea typeface="楷体" panose="02010609060101010101" pitchFamily="49" charset="-122"/>
                <a:cs typeface="楷体" panose="02010609060101010101" pitchFamily="49" charset="-122"/>
              </a:rPr>
              <a:t>读</a:t>
            </a:r>
            <a:r>
              <a:rPr lang="zh-CN" altLang="en-US" dirty="0" smtClean="0">
                <a:latin typeface="楷体" panose="02010609060101010101" pitchFamily="49" charset="-122"/>
                <a:ea typeface="楷体" panose="02010609060101010101" pitchFamily="49" charset="-122"/>
                <a:cs typeface="楷体" panose="02010609060101010101" pitchFamily="49" charset="-122"/>
                <a:sym typeface="+mn-ea"/>
              </a:rPr>
              <a:t>公共</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汉语课</a:t>
            </a:r>
            <a:r>
              <a:rPr lang="zh-CN" altLang="en-US" dirty="0" smtClean="0">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以外语为专业教学语言</a:t>
            </a:r>
            <a:r>
              <a:rPr lang="zh-CN" altLang="en-US">
                <a:latin typeface="楷体" panose="02010609060101010101" pitchFamily="49" charset="-122"/>
                <a:ea typeface="楷体" panose="02010609060101010101" pitchFamily="49" charset="-122"/>
                <a:cs typeface="楷体" panose="02010609060101010101" pitchFamily="49" charset="-122"/>
                <a:sym typeface="+mn-ea"/>
              </a:rPr>
              <a:t>的</a:t>
            </a:r>
            <a:r>
              <a:rPr lang="zh-CN" altLang="en-US" smtClean="0">
                <a:latin typeface="楷体" panose="02010609060101010101" pitchFamily="49" charset="-122"/>
                <a:ea typeface="楷体" panose="02010609060101010101" pitchFamily="49" charset="-122"/>
                <a:cs typeface="楷体" panose="02010609060101010101" pitchFamily="49" charset="-122"/>
                <a:sym typeface="+mn-ea"/>
              </a:rPr>
              <a:t>学科专业</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的留学生毕业时，中文能力应当</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至少达到《国际汉语能力标准》三级</a:t>
            </a:r>
            <a:r>
              <a:rPr lang="zh-CN" altLang="en-US">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水平</a:t>
            </a:r>
            <a:r>
              <a:rPr lang="zh-CN" altLang="en-US"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（1学分）：修读方式一是修读研究生院开设的《学术规范与学术伦理》课程或各院系开设的相关课程；二是自学为主，网上考核。二选一即可。</a:t>
            </a:r>
            <a:endParaRPr lang="zh-CN" altLang="en-US" dirty="0">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2</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fontAlgn="auto">
              <a:lnSpc>
                <a:spcPts val="2700"/>
              </a:lnSpc>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    </a:t>
            </a:r>
            <a:r>
              <a:rPr lang="zh-CN" altLang="en-US" dirty="0" smtClean="0">
                <a:latin typeface="楷体" panose="02010609060101010101" pitchFamily="49" charset="-122"/>
                <a:ea typeface="楷体" panose="02010609060101010101" pitchFamily="49" charset="-122"/>
                <a:cs typeface="楷体" panose="02010609060101010101" pitchFamily="49" charset="-122"/>
                <a:sym typeface="+mn-ea"/>
              </a:rPr>
              <a:t>在</a:t>
            </a:r>
            <a:r>
              <a:rPr lang="zh-CN" altLang="zh-CN" b="1"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等课程，需修读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a:t>
            </a:r>
            <a:endParaRPr lang="zh-CN" altLang="en-US" dirty="0"/>
          </a:p>
        </p:txBody>
      </p:sp>
      <p:sp>
        <p:nvSpPr>
          <p:cNvPr id="21" name="标题 1"/>
          <p:cNvSpPr txBox="1"/>
          <p:nvPr/>
        </p:nvSpPr>
        <p:spPr>
          <a:xfrm>
            <a:off x="1635575" y="47077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760"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775340" y="3331004"/>
            <a:ext cx="5888799" cy="2328523"/>
          </a:xfrm>
          <a:prstGeom prst="rect">
            <a:avLst/>
          </a:prstGeom>
        </p:spPr>
        <p:txBody>
          <a:bodyPr wrap="square">
            <a:spAutoFit/>
          </a:bodyPr>
          <a:lstStyle/>
          <a:p>
            <a:pPr marL="342900" lvl="0" indent="-342900">
              <a:lnSpc>
                <a:spcPct val="150000"/>
              </a:lnSpc>
              <a:buFont typeface="Arial" panose="020B0604020202020204" pitchFamily="34" charset="0"/>
              <a:buChar char="•"/>
              <a:defRPr/>
            </a:pPr>
            <a:r>
              <a:rPr lang="en-US" altLang="zh-CN" sz="2000" b="1"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名师</a:t>
            </a:r>
            <a:r>
              <a:rPr lang="zh-CN" altLang="en-US"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阵容</a:t>
            </a:r>
            <a:r>
              <a:rPr lang="en-US" altLang="zh-CN"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视域高端</a:t>
            </a:r>
            <a:endParaRPr lang="zh-CN" altLang="en-US"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000" b="1"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突破专业藩篱</a:t>
            </a:r>
            <a:r>
              <a:rPr lang="en-US" altLang="zh-CN"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构建</a:t>
            </a:r>
            <a:r>
              <a:rPr lang="en-US" altLang="zh-CN" sz="2000" b="1"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跨学科知识体系</a:t>
            </a:r>
            <a:endParaRPr lang="zh-CN" altLang="en-US"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鼓励师生互动，搭建良性对话机制</a:t>
            </a:r>
            <a:endParaRPr lang="zh-CN" altLang="en-US"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贴近学生生活，注重实用操作</a:t>
            </a:r>
            <a:endParaRPr lang="zh-CN" altLang="en-US"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342900" lvl="0" indent="-342900">
              <a:lnSpc>
                <a:spcPct val="150000"/>
              </a:lnSpc>
              <a:buFont typeface="Arial" panose="020B0604020202020204" pitchFamily="34" charset="0"/>
              <a:buChar char="•"/>
              <a:defRPr/>
            </a:pPr>
            <a:r>
              <a:rPr lang="en-US" altLang="zh-CN" sz="2000" b="1" kern="0" dirty="0" err="1">
                <a:solidFill>
                  <a:schemeClr val="tx1"/>
                </a:solidFill>
                <a:latin typeface="楷体" panose="02010609060101010101" pitchFamily="49" charset="-122"/>
                <a:ea typeface="楷体" panose="02010609060101010101" pitchFamily="49" charset="-122"/>
                <a:cs typeface="楷体" panose="02010609060101010101" pitchFamily="49" charset="-122"/>
              </a:rPr>
              <a:t>适合青年特点，扩展教学空间</a:t>
            </a:r>
            <a:r>
              <a:rPr lang="en-US" altLang="zh-CN" sz="20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a:t>
            </a:r>
            <a:endParaRPr lang="zh-CN" sz="2000" b="1" kern="0" dirty="0">
              <a:solidFill>
                <a:schemeClr val="tx1"/>
              </a:solidFill>
              <a:latin typeface="楷体" panose="02010609060101010101" pitchFamily="49" charset="-122"/>
              <a:ea typeface="楷体" panose="02010609060101010101" pitchFamily="49" charset="-122"/>
            </a:endParaRPr>
          </a:p>
        </p:txBody>
      </p:sp>
      <p:sp>
        <p:nvSpPr>
          <p:cNvPr id="11" name="标题 1"/>
          <p:cNvSpPr txBox="1"/>
          <p:nvPr/>
        </p:nvSpPr>
        <p:spPr>
          <a:xfrm>
            <a:off x="1635575" y="400161"/>
            <a:ext cx="5028565"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6673362" y="1281048"/>
            <a:ext cx="4739054" cy="521970"/>
          </a:xfrm>
          <a:prstGeom prst="rect">
            <a:avLst/>
          </a:prstGeom>
        </p:spPr>
        <p:txBody>
          <a:bodyPr wrap="square">
            <a:spAutoFit/>
          </a:bodyPr>
          <a:lstStyle/>
          <a:p>
            <a:pPr lvl="0">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文本框 3"/>
          <p:cNvSpPr txBox="1"/>
          <p:nvPr/>
        </p:nvSpPr>
        <p:spPr>
          <a:xfrm>
            <a:off x="6673362" y="3950407"/>
            <a:ext cx="4976194" cy="2044342"/>
          </a:xfrm>
          <a:prstGeom prst="rect">
            <a:avLst/>
          </a:prstGeom>
          <a:noFill/>
        </p:spPr>
        <p:txBody>
          <a:bodyPr wrap="square">
            <a:spAutoFit/>
          </a:bodyPr>
          <a:lstStyle/>
          <a:p>
            <a:pPr algn="just">
              <a:lnSpc>
                <a:spcPct val="150000"/>
              </a:lnSpc>
            </a:pPr>
            <a:r>
              <a:rPr lang="en-US" altLang="zh-CN" sz="2200" kern="100" dirty="0">
                <a:effectLst/>
                <a:latin typeface="楷体" panose="02010609060101010101" pitchFamily="49" charset="-122"/>
                <a:ea typeface="楷体" panose="02010609060101010101" pitchFamily="49" charset="-122"/>
                <a:cs typeface="Times New Roman" panose="02020603050405020304" pitchFamily="18" charset="0"/>
              </a:rPr>
              <a:t>2019</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年</a:t>
            </a:r>
            <a:r>
              <a:rPr lang="zh-CN" altLang="en-US" sz="2200" kern="100" dirty="0">
                <a:effectLst/>
                <a:latin typeface="楷体" panose="02010609060101010101" pitchFamily="49" charset="-122"/>
                <a:ea typeface="楷体" panose="02010609060101010101" pitchFamily="49" charset="-122"/>
                <a:cs typeface="Times New Roman" panose="02020603050405020304" pitchFamily="18" charset="0"/>
              </a:rPr>
              <a:t>，该课</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获上海市科学道德和学风建设“</a:t>
            </a:r>
            <a:r>
              <a:rPr lang="zh-CN" altLang="zh-CN" sz="2200" b="1" kern="0" dirty="0">
                <a:solidFill>
                  <a:srgbClr val="C00000"/>
                </a:solidFill>
                <a:latin typeface="楷体" panose="02010609060101010101" pitchFamily="49" charset="-122"/>
                <a:ea typeface="楷体" panose="02010609060101010101" pitchFamily="49" charset="-122"/>
              </a:rPr>
              <a:t>优秀项目奖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200" b="1" kern="0" dirty="0">
                <a:solidFill>
                  <a:srgbClr val="C00000"/>
                </a:solidFill>
                <a:latin typeface="楷体" panose="02010609060101010101" pitchFamily="49" charset="-122"/>
                <a:ea typeface="楷体" panose="02010609060101010101" pitchFamily="49" charset="-122"/>
              </a:rPr>
              <a:t>优秀项目人气奖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”，人民网、解放日报、中国新闻网、上观新闻、搜狐等多次报道。</a:t>
            </a:r>
            <a:endPar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6" name="文本框 5"/>
          <p:cNvSpPr txBox="1"/>
          <p:nvPr/>
        </p:nvSpPr>
        <p:spPr>
          <a:xfrm>
            <a:off x="3398529" y="2196425"/>
            <a:ext cx="6531220" cy="1107996"/>
          </a:xfrm>
          <a:prstGeom prst="rect">
            <a:avLst/>
          </a:prstGeom>
          <a:noFill/>
        </p:spPr>
        <p:txBody>
          <a:bodyPr wrap="square">
            <a:spAutoFit/>
          </a:bodyPr>
          <a:lstStyle/>
          <a:p>
            <a:pPr algn="ctr">
              <a:spcAft>
                <a:spcPts val="1200"/>
              </a:spcAft>
              <a:defRPr/>
            </a:pPr>
            <a:r>
              <a:rPr lang="zh-CN" altLang="en-US"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spcAft>
                <a:spcPts val="1200"/>
              </a:spcAft>
              <a:defRPr/>
            </a:pP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吴冠军教授 主持</a:t>
            </a:r>
            <a:endParaRPr lang="en-US" altLang="zh-CN" sz="2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228600" y="3960041"/>
            <a:ext cx="4800600" cy="1324610"/>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endPar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文本框 2"/>
          <p:cNvSpPr txBox="1"/>
          <p:nvPr/>
        </p:nvSpPr>
        <p:spPr>
          <a:xfrm>
            <a:off x="75305" y="5746916"/>
            <a:ext cx="4800600" cy="583565"/>
          </a:xfrm>
          <a:prstGeom prst="rect">
            <a:avLst/>
          </a:prstGeom>
          <a:noFill/>
        </p:spPr>
        <p:txBody>
          <a:bodyPr wrap="square" rtlCol="0">
            <a:spAutoFit/>
          </a:bodyPr>
          <a:lstStyle/>
          <a:p>
            <a:pPr algn="ctr"/>
            <a:r>
              <a:rPr lang="zh-CN" altLang="en-US" sz="1600" b="1" dirty="0">
                <a:solidFill>
                  <a:srgbClr val="0070C0"/>
                </a:solidFill>
              </a:rPr>
              <a:t>周一下午</a:t>
            </a:r>
            <a:r>
              <a:rPr lang="en-US" altLang="zh-CN" sz="1600" b="1" dirty="0">
                <a:solidFill>
                  <a:srgbClr val="0070C0"/>
                </a:solidFill>
              </a:rPr>
              <a:t>9-10</a:t>
            </a:r>
            <a:r>
              <a:rPr lang="zh-CN" altLang="en-US" sz="1600" b="1" dirty="0">
                <a:solidFill>
                  <a:srgbClr val="0070C0"/>
                </a:solidFill>
              </a:rPr>
              <a:t>节</a:t>
            </a:r>
            <a:r>
              <a:rPr lang="en-US" altLang="zh-CN" sz="1600" b="1" dirty="0">
                <a:solidFill>
                  <a:srgbClr val="0070C0"/>
                </a:solidFill>
              </a:rPr>
              <a:t>15:4</a:t>
            </a:r>
            <a:r>
              <a:rPr lang="zh-CN" altLang="en-US" sz="1600" b="1" dirty="0">
                <a:solidFill>
                  <a:srgbClr val="0070C0"/>
                </a:solidFill>
              </a:rPr>
              <a:t>0-</a:t>
            </a:r>
            <a:r>
              <a:rPr lang="en-US" altLang="zh-CN" sz="1600" b="1" dirty="0">
                <a:solidFill>
                  <a:srgbClr val="0070C0"/>
                </a:solidFill>
              </a:rPr>
              <a:t>17</a:t>
            </a:r>
            <a:r>
              <a:rPr lang="zh-CN" altLang="en-US" sz="1600" b="1" dirty="0">
                <a:solidFill>
                  <a:srgbClr val="0070C0"/>
                </a:solidFill>
              </a:rPr>
              <a:t>:</a:t>
            </a:r>
            <a:r>
              <a:rPr lang="en-US" altLang="zh-CN" sz="1600" b="1" dirty="0">
                <a:solidFill>
                  <a:srgbClr val="0070C0"/>
                </a:solidFill>
              </a:rPr>
              <a:t>15</a:t>
            </a:r>
            <a:r>
              <a:rPr lang="zh-CN" altLang="en-US" sz="1600" b="1" dirty="0">
                <a:solidFill>
                  <a:prstClr val="black"/>
                </a:solidFill>
              </a:rPr>
              <a:t>（第</a:t>
            </a:r>
            <a:r>
              <a:rPr lang="en-US" altLang="zh-CN" sz="1600" b="1" dirty="0">
                <a:solidFill>
                  <a:srgbClr val="0070C0"/>
                </a:solidFill>
              </a:rPr>
              <a:t>2</a:t>
            </a:r>
            <a:r>
              <a:rPr lang="zh-CN" altLang="en-US" sz="1600" b="1" dirty="0">
                <a:solidFill>
                  <a:prstClr val="black"/>
                </a:solidFill>
              </a:rPr>
              <a:t>周开始），</a:t>
            </a:r>
            <a:endParaRPr lang="zh-CN" altLang="en-US" sz="1600" b="1" dirty="0">
              <a:solidFill>
                <a:prstClr val="black"/>
              </a:solidFill>
            </a:endParaRPr>
          </a:p>
          <a:p>
            <a:pPr algn="ctr"/>
            <a:r>
              <a:rPr lang="zh-CN" altLang="en-US" sz="1600" b="1" dirty="0">
                <a:solidFill>
                  <a:srgbClr val="0070C0"/>
                </a:solidFill>
              </a:rPr>
              <a:t>闵行</a:t>
            </a:r>
            <a:r>
              <a:rPr lang="zh-CN" altLang="en-US" sz="1600" b="1" dirty="0">
                <a:solidFill>
                  <a:srgbClr val="0070C0"/>
                </a:solidFill>
              </a:rPr>
              <a:t>一教</a:t>
            </a:r>
            <a:r>
              <a:rPr lang="en-US" altLang="zh-CN" sz="1600" b="1" dirty="0">
                <a:solidFill>
                  <a:srgbClr val="0070C0"/>
                </a:solidFill>
              </a:rPr>
              <a:t>214</a:t>
            </a:r>
            <a:r>
              <a:rPr lang="zh-CN" altLang="en-US" sz="1600" b="1" dirty="0">
                <a:solidFill>
                  <a:prstClr val="black"/>
                </a:solidFill>
              </a:rPr>
              <a:t>教室</a:t>
            </a:r>
            <a:endParaRPr lang="zh-CN" altLang="en-US" sz="1600" b="1" dirty="0">
              <a:solidFill>
                <a:prstClr val="black"/>
              </a:solidFill>
            </a:endParaRPr>
          </a:p>
        </p:txBody>
      </p:sp>
      <p:graphicFrame>
        <p:nvGraphicFramePr>
          <p:cNvPr id="7" name="表格 6"/>
          <p:cNvGraphicFramePr/>
          <p:nvPr>
            <p:custDataLst>
              <p:tags r:id="rId2"/>
            </p:custDataLst>
          </p:nvPr>
        </p:nvGraphicFramePr>
        <p:xfrm>
          <a:off x="5003165" y="1349375"/>
          <a:ext cx="7082790" cy="4671695"/>
        </p:xfrm>
        <a:graphic>
          <a:graphicData uri="http://schemas.openxmlformats.org/drawingml/2006/table">
            <a:tbl>
              <a:tblPr firstRow="1" bandRow="1">
                <a:tableStyleId>{5940675A-B579-460E-94D1-54222C63F5DA}</a:tableStyleId>
              </a:tblPr>
              <a:tblGrid>
                <a:gridCol w="450215"/>
                <a:gridCol w="2669540"/>
                <a:gridCol w="638810"/>
                <a:gridCol w="3324225"/>
              </a:tblGrid>
              <a:tr h="213995">
                <a:tc>
                  <a:txBody>
                    <a:bodyPr/>
                    <a:lstStyle/>
                    <a:p>
                      <a:pPr indent="0" algn="ctr">
                        <a:buNone/>
                      </a:pPr>
                      <a:r>
                        <a:rPr lang="en-US" sz="1000" b="1">
                          <a:latin typeface="仿宋_GB2312" charset="0"/>
                          <a:cs typeface="仿宋_GB2312" charset="0"/>
                        </a:rPr>
                        <a:t>序号</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讲题</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授课人</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单位</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导论：课程的目的、设计与组织实施</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2.1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童世骏</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哲学系教授、上海纽约大学校长</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2.2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史学视野中的学术规范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姜  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历史学系教授、上海纽约大学双聘教授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2.3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文学视野中的学术规范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朱国华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中文系教授、主任、教育部长江学者特聘教授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7990">
                <a:tc>
                  <a:txBody>
                    <a:bodyPr/>
                    <a:lstStyle/>
                    <a:p>
                      <a:pPr indent="0" algn="ctr">
                        <a:buNone/>
                      </a:pPr>
                      <a:r>
                        <a:rPr lang="en-US" sz="1000" b="0">
                          <a:latin typeface="仿宋_GB2312" charset="0"/>
                          <a:cs typeface="仿宋_GB2312" charset="0"/>
                        </a:rPr>
                        <a:t>2.4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科研诚信的政治哲学与博弈论探究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课程主持人、政治学系教授、主任、上海纽约大学双聘教授、教育部长江学者特聘教授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3.1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人文研究中的规范与伦理</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沈志华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历史学系教授、校学术委员会主任</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3.2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人文研究的若干问题</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杨国荣</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哲学系教授、校学术委员会副主任、教育部长江学者特聘教授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3.3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社会道德与社会科学研究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文  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社会发展学院教授、院长、教育部长江学者特聘教授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3.4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人文与社会科学研究的七种方法论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郊外课堂研讨</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5.1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韦伯《以学术为志业》解读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刘  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政治学系教授、紫江特聘教授</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5.2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陈寅恪《吾国学术之现状与清华之职责》解读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胡晓明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中文系教授、校图书馆馆长</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5.3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透过大众文化展开学术研究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6.1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人文研究与论文写作</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胡范铸</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国际汉语文化学院教授、校语言生态中心主任</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6.2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人文研究与成果呈现</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杨九诠</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《华东师范大学学报(教育科学版)》主编</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6.3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华东师大的学术传统与社会声誉</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汤  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校档案馆馆长、校史办主任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41350">
                <a:tc>
                  <a:txBody>
                    <a:bodyPr/>
                    <a:lstStyle/>
                    <a:p>
                      <a:pPr indent="0" algn="ctr">
                        <a:buNone/>
                      </a:pPr>
                      <a:r>
                        <a:rPr lang="en-US" sz="1000" b="0">
                          <a:latin typeface="仿宋_GB2312" charset="0"/>
                          <a:cs typeface="仿宋_GB2312" charset="0"/>
                        </a:rPr>
                        <a:t>7</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课程总结+师生对话会：经验与建议</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吴冠军汤拥华姜宇辉瞿  骏</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课程主持人（政治学）+文、史、哲学科代表性学术骨干</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4805" y="3929652"/>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342900">
              <a:lnSpc>
                <a:spcPct val="150000"/>
              </a:lnSpc>
              <a:spcBef>
                <a:spcPts val="0"/>
              </a:spcBef>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选课路径</a:t>
            </a:r>
            <a:endParaRPr lang="zh-CN" altLang="zh-CN" sz="24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srgbClr val="0070C0"/>
                </a:solidFill>
                <a:latin typeface="楷体" panose="02010609060101010101" pitchFamily="49" charset="-122"/>
                <a:ea typeface="楷体" panose="02010609060101010101" pitchFamily="49" charset="-122"/>
              </a:rPr>
              <a:t>  </a:t>
            </a: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a:solidFill>
                  <a:srgbClr val="0070C0"/>
                </a:solidFill>
                <a:latin typeface="楷体" panose="02010609060101010101" pitchFamily="49" charset="-122"/>
                <a:ea typeface="楷体" panose="02010609060101010101" pitchFamily="49" charset="-122"/>
              </a:rPr>
              <a:t>21</a:t>
            </a:r>
            <a:r>
              <a:rPr lang="zh-CN" altLang="zh-CN" sz="2000" b="1" dirty="0">
                <a:solidFill>
                  <a:srgbClr val="0070C0"/>
                </a:solidFill>
                <a:latin typeface="楷体" panose="02010609060101010101" pitchFamily="49" charset="-122"/>
                <a:ea typeface="楷体" panose="02010609060101010101" pitchFamily="49" charset="-122"/>
              </a:rPr>
              <a:t>-202</a:t>
            </a:r>
            <a:r>
              <a:rPr lang="en-US" altLang="zh-CN" sz="2000" b="1" dirty="0">
                <a:solidFill>
                  <a:srgbClr val="0070C0"/>
                </a:solidFill>
                <a:latin typeface="楷体" panose="02010609060101010101" pitchFamily="49" charset="-122"/>
                <a:ea typeface="楷体" panose="02010609060101010101" pitchFamily="49" charset="-122"/>
              </a:rPr>
              <a:t>2</a:t>
            </a:r>
            <a:r>
              <a:rPr lang="zh-CN" altLang="zh-CN" sz="2000" b="1" dirty="0">
                <a:solidFill>
                  <a:srgbClr val="0070C0"/>
                </a:solidFill>
                <a:latin typeface="楷体" panose="02010609060101010101" pitchFamily="49" charset="-122"/>
                <a:ea typeface="楷体" panose="02010609060101010101" pitchFamily="49" charset="-122"/>
              </a:rPr>
              <a:t>学年秋季学期华东师范大学学术学位研究生选课指南》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240" y="468154"/>
            <a:ext cx="5277485"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2421890" y="1228725"/>
            <a:ext cx="9712325" cy="2953385"/>
          </a:xfrm>
          <a:prstGeom prst="rect">
            <a:avLst/>
          </a:prstGeom>
        </p:spPr>
        <p:txBody>
          <a:bodyPr wrap="square">
            <a:spAutoFit/>
          </a:bodyPr>
          <a:lstStyle/>
          <a:p>
            <a:pPr marL="486410" indent="-342900" algn="r">
              <a:lnSpc>
                <a:spcPct val="150000"/>
              </a:lnSpc>
              <a:buFont typeface="Wingdings" panose="05000000000000000000" charset="0"/>
              <a:buChar char="Ø"/>
            </a:pPr>
            <a:r>
              <a:rPr lang="zh-CN" altLang="zh-CN" sz="2400" b="1" dirty="0">
                <a:solidFill>
                  <a:srgbClr val="0070C0"/>
                </a:solidFill>
                <a:latin typeface="楷体" panose="02010609060101010101" pitchFamily="49" charset="-122"/>
                <a:ea typeface="楷体" panose="02010609060101010101" pitchFamily="49" charset="-122"/>
              </a:rPr>
              <a:t>选课时间</a:t>
            </a:r>
            <a:endParaRPr lang="zh-CN" altLang="zh-CN" sz="2400" b="1" dirty="0">
              <a:solidFill>
                <a:srgbClr val="0070C0"/>
              </a:solidFill>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endParaRPr lang="zh-CN" altLang="zh-CN" sz="2000" dirty="0">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8</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30</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8</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smtClean="0">
                <a:latin typeface="楷体" panose="02010609060101010101" pitchFamily="49" charset="-122"/>
                <a:ea typeface="楷体" panose="02010609060101010101" pitchFamily="49" charset="-122"/>
                <a:sym typeface="+mn-ea"/>
              </a:rPr>
              <a:t>，可选课、退课；</a:t>
            </a:r>
            <a:endParaRPr lang="en-US" altLang="zh-CN" sz="2000" dirty="0" smtClean="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en-US" altLang="zh-CN" sz="2000" dirty="0">
                <a:latin typeface="楷体" panose="02010609060101010101" pitchFamily="49" charset="-122"/>
                <a:ea typeface="楷体" panose="02010609060101010101" pitchFamily="49" charset="-122"/>
                <a:sym typeface="+mn-ea"/>
              </a:rPr>
              <a:t> </a:t>
            </a:r>
            <a:r>
              <a:rPr lang="en-US" altLang="zh-CN" sz="2000" dirty="0" smtClean="0">
                <a:latin typeface="楷体" panose="02010609060101010101" pitchFamily="49" charset="-122"/>
                <a:ea typeface="楷体" panose="02010609060101010101" pitchFamily="49" charset="-122"/>
                <a:sym typeface="+mn-ea"/>
              </a:rPr>
              <a:t>               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30</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a:t>
            </a:r>
            <a:r>
              <a:rPr lang="zh-CN" altLang="en-US" sz="2000" dirty="0">
                <a:latin typeface="楷体" panose="02010609060101010101" pitchFamily="49" charset="-122"/>
                <a:ea typeface="楷体" panose="02010609060101010101" pitchFamily="49" charset="-122"/>
                <a:sym typeface="+mn-ea"/>
              </a:rPr>
              <a:t>只能退课，不能选课。</a:t>
            </a:r>
            <a:endParaRPr lang="zh-CN" altLang="en-US"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研究生需在规定时间内按要求完成选课。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635575" y="42012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1" name="内容占位符 2"/>
          <p:cNvSpPr txBox="1"/>
          <p:nvPr/>
        </p:nvSpPr>
        <p:spPr>
          <a:xfrm>
            <a:off x="1151793" y="2398535"/>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300" b="1" dirty="0">
                <a:solidFill>
                  <a:srgbClr val="0070C0"/>
                </a:solidFill>
                <a:latin typeface="楷体" panose="02010609060101010101" pitchFamily="49" charset="-122"/>
                <a:ea typeface="楷体" panose="02010609060101010101" pitchFamily="49" charset="-122"/>
              </a:rPr>
              <a:t>主要内容：</a:t>
            </a:r>
            <a:endParaRPr lang="en-US" altLang="zh-CN" sz="23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200"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200"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5486115" y="1466662"/>
            <a:ext cx="6097050" cy="968214"/>
          </a:xfrm>
          <a:prstGeom prst="rect">
            <a:avLst/>
          </a:prstGeom>
        </p:spPr>
        <p:txBody>
          <a:bodyPr wrap="square">
            <a:spAutoFit/>
          </a:bodyPr>
          <a:lstStyle/>
          <a:p>
            <a:pPr algn="r">
              <a:lnSpc>
                <a:spcPct val="150000"/>
              </a:lnSpc>
            </a:pPr>
            <a:r>
              <a:rPr lang="zh-CN" altLang="en-US" sz="2200" b="1" dirty="0">
                <a:solidFill>
                  <a:srgbClr val="FF0000"/>
                </a:solidFill>
                <a:latin typeface="楷体" panose="02010609060101010101" pitchFamily="49" charset="-122"/>
                <a:ea typeface="楷体" panose="02010609060101010101" pitchFamily="49" charset="-122"/>
              </a:rPr>
              <a:t>《华东师范大学研究生课程学习和成绩管理规定》  </a:t>
            </a:r>
            <a:r>
              <a:rPr lang="zh-CN" altLang="en-US" dirty="0">
                <a:latin typeface="楷体" panose="02010609060101010101" pitchFamily="49" charset="-122"/>
                <a:ea typeface="楷体" panose="02010609060101010101" pitchFamily="49" charset="-122"/>
              </a:rPr>
              <a:t>（华师研</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2019</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349号）</a:t>
            </a:r>
            <a:endParaRPr lang="zh-CN" altLang="en-US" dirty="0"/>
          </a:p>
        </p:txBody>
      </p:sp>
      <p:sp>
        <p:nvSpPr>
          <p:cNvPr id="4" name="矩形 3"/>
          <p:cNvSpPr/>
          <p:nvPr/>
        </p:nvSpPr>
        <p:spPr>
          <a:xfrm>
            <a:off x="1151793" y="5904161"/>
            <a:ext cx="5029199" cy="39878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详细内容，请查阅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2021</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1357745" y="1866200"/>
            <a:ext cx="9416271" cy="4662815"/>
          </a:xfrm>
          <a:prstGeom prst="rect">
            <a:avLst/>
          </a:prstGeom>
        </p:spPr>
        <p:txBody>
          <a:bodyPr wrap="square">
            <a:spAutoFit/>
          </a:bodyPr>
          <a:lstStyle/>
          <a:p>
            <a:pPr>
              <a:lnSpc>
                <a:spcPct val="150000"/>
              </a:lnSpc>
            </a:pPr>
            <a:r>
              <a:rPr lang="en-US" altLang="zh-CN" sz="2400" b="1" dirty="0">
                <a:solidFill>
                  <a:srgbClr val="0070C0"/>
                </a:solidFill>
                <a:latin typeface="楷体" panose="02010609060101010101" pitchFamily="49" charset="-122"/>
                <a:ea typeface="楷体" panose="02010609060101010101" pitchFamily="49" charset="-122"/>
              </a:rPr>
              <a:t>4</a:t>
            </a:r>
            <a:r>
              <a:rPr lang="zh-CN" altLang="en-US" sz="2300" b="1" dirty="0">
                <a:solidFill>
                  <a:srgbClr val="0070C0"/>
                </a:solidFill>
                <a:latin typeface="楷体" panose="02010609060101010101" pitchFamily="49" charset="-122"/>
                <a:ea typeface="楷体" panose="02010609060101010101" pitchFamily="49" charset="-122"/>
              </a:rPr>
              <a:t>、关于缓考</a:t>
            </a:r>
            <a:endParaRPr lang="en-US" altLang="zh-CN" sz="23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dirty="0" err="1">
                <a:solidFill>
                  <a:prstClr val="black"/>
                </a:solidFill>
                <a:latin typeface="楷体" panose="02010609060101010101" pitchFamily="49" charset="-122"/>
                <a:ea typeface="楷体" panose="02010609060101010101" pitchFamily="49" charset="-122"/>
              </a:rPr>
              <a:t>因</a:t>
            </a:r>
            <a:r>
              <a:rPr lang="en-US" altLang="zh-CN"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dirty="0">
                <a:solidFill>
                  <a:prstClr val="black"/>
                </a:solidFill>
                <a:latin typeface="楷体" panose="02010609060101010101" pitchFamily="49" charset="-122"/>
                <a:ea typeface="楷体" panose="02010609060101010101" pitchFamily="49" charset="-122"/>
              </a:rPr>
              <a:t>。</a:t>
            </a:r>
            <a:endParaRPr lang="en-US" altLang="zh-CN"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dirty="0">
              <a:solidFill>
                <a:prstClr val="black"/>
              </a:solidFill>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None/>
            </a:pPr>
            <a:r>
              <a:rPr lang="en-US" altLang="zh-CN" sz="1800" b="1" dirty="0">
                <a:solidFill>
                  <a:prstClr val="black"/>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5</a:t>
            </a:r>
            <a:r>
              <a:rPr lang="zh-CN" altLang="en-US" sz="2300" b="1" dirty="0">
                <a:solidFill>
                  <a:srgbClr val="0070C0"/>
                </a:solidFill>
                <a:latin typeface="楷体" panose="02010609060101010101" pitchFamily="49" charset="-122"/>
                <a:ea typeface="楷体" panose="02010609060101010101" pitchFamily="49" charset="-122"/>
              </a:rPr>
              <a:t>、关于补考</a:t>
            </a:r>
            <a:endParaRPr lang="en-US" altLang="zh-CN"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成绩不及格但达到40分及以上者，公共课可申请补考一次，专业课是否安排补考由院系决定。补考成绩按“及格”或“不及格”记载。补考不及格的，应重修。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300" b="1" dirty="0" smtClean="0">
                <a:solidFill>
                  <a:srgbClr val="0070C0"/>
                </a:solidFill>
                <a:latin typeface="楷体" panose="02010609060101010101" pitchFamily="49" charset="-122"/>
                <a:ea typeface="楷体" panose="02010609060101010101" pitchFamily="49" charset="-122"/>
              </a:rPr>
              <a:t> 6</a:t>
            </a:r>
            <a:r>
              <a:rPr lang="zh-CN" altLang="en-US" sz="2300" b="1" dirty="0">
                <a:solidFill>
                  <a:srgbClr val="0070C0"/>
                </a:solidFill>
                <a:latin typeface="楷体" panose="02010609060101010101" pitchFamily="49" charset="-122"/>
                <a:ea typeface="楷体" panose="02010609060101010101" pitchFamily="49" charset="-122"/>
              </a:rPr>
              <a:t>、成绩记载</a:t>
            </a:r>
            <a:endParaRPr lang="en-US" altLang="zh-CN"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 </a:t>
            </a:r>
            <a:endParaRPr lang="en-US" altLang="zh-CN" dirty="0">
              <a:solidFill>
                <a:prstClr val="black"/>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2535848"/>
            <a:ext cx="10628243" cy="304653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en-US" altLang="zh-CN" sz="24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7</a:t>
            </a:r>
            <a:r>
              <a:rPr lang="zh-CN" altLang="en-US" sz="2300" b="1" dirty="0">
                <a:solidFill>
                  <a:srgbClr val="0070C0"/>
                </a:solidFill>
                <a:latin typeface="楷体" panose="02010609060101010101" pitchFamily="49" charset="-122"/>
                <a:ea typeface="楷体" panose="02010609060101010101" pitchFamily="49" charset="-122"/>
              </a:rPr>
              <a:t>、成绩异议处理</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研究生本人如对成绩有异议</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可在</a:t>
            </a:r>
            <a:r>
              <a:rPr lang="en-US" altLang="zh-CN" sz="2000" dirty="0">
                <a:latin typeface="楷体" panose="02010609060101010101" pitchFamily="49" charset="-122"/>
                <a:ea typeface="楷体" panose="02010609060101010101" pitchFamily="49" charset="-122"/>
              </a:rPr>
              <a:t>下学期第3周前</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向开课单位提出申请</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开课单位在2周内完成复核。</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en-US" altLang="zh-CN" sz="24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8</a:t>
            </a:r>
            <a:r>
              <a:rPr lang="zh-CN" altLang="en-US" sz="23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300" b="1" dirty="0">
                <a:solidFill>
                  <a:srgbClr val="0070C0"/>
                </a:solidFill>
                <a:latin typeface="楷体" panose="02010609060101010101" pitchFamily="49" charset="-122"/>
                <a:ea typeface="楷体" panose="02010609060101010101" pitchFamily="49" charset="-122"/>
              </a:rPr>
              <a:t>    9</a:t>
            </a:r>
            <a:r>
              <a:rPr lang="zh-CN" altLang="en-US" sz="23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r>
              <a:rPr lang="zh-CN" altLang="en-US" sz="2400" dirty="0">
                <a:latin typeface="楷体" panose="02010609060101010101" pitchFamily="49" charset="-122"/>
                <a:ea typeface="楷体" panose="02010609060101010101" pitchFamily="49" charset="-122"/>
              </a:rPr>
              <a:t>   </a:t>
            </a:r>
            <a:r>
              <a:rPr lang="en-US" altLang="zh-CN" sz="24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1754909"/>
            <a:ext cx="10628243" cy="312551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10</a:t>
            </a:r>
            <a:r>
              <a:rPr lang="zh-CN" altLang="en-US" sz="2300" b="1" dirty="0">
                <a:solidFill>
                  <a:srgbClr val="0070C0"/>
                </a:solidFill>
                <a:latin typeface="楷体" panose="02010609060101010101" pitchFamily="49" charset="-122"/>
                <a:ea typeface="楷体" panose="02010609060101010101" pitchFamily="49" charset="-122"/>
              </a:rPr>
              <a:t>、考试要求</a:t>
            </a:r>
            <a:endParaRPr lang="zh-CN" altLang="en-US"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1</a:t>
            </a:r>
            <a:r>
              <a:rPr lang="zh-CN" altLang="en-US" sz="2000" dirty="0" smtClean="0">
                <a:latin typeface="楷体" panose="02010609060101010101" pitchFamily="49" charset="-122"/>
                <a:ea typeface="楷体" panose="02010609060101010101" pitchFamily="49" charset="-122"/>
              </a:rPr>
              <a:t>）学生须</a:t>
            </a:r>
            <a:r>
              <a:rPr lang="zh-CN" altLang="en-US" sz="2000" dirty="0">
                <a:latin typeface="楷体" panose="02010609060101010101" pitchFamily="49" charset="-122"/>
                <a:ea typeface="楷体" panose="02010609060101010101" pitchFamily="49" charset="-122"/>
              </a:rPr>
              <a:t>持身份证、带有照片的校园卡或学生证等有效证件，提前</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分钟进入考场，开考</a:t>
            </a:r>
            <a:r>
              <a:rPr lang="en-US" altLang="zh-CN" sz="2000" dirty="0">
                <a:latin typeface="楷体" panose="02010609060101010101" pitchFamily="49" charset="-122"/>
                <a:ea typeface="楷体" panose="02010609060101010101" pitchFamily="49" charset="-122"/>
              </a:rPr>
              <a:t>30</a:t>
            </a:r>
            <a:r>
              <a:rPr lang="zh-CN" altLang="en-US" sz="2000" dirty="0">
                <a:latin typeface="楷体" panose="02010609060101010101" pitchFamily="49" charset="-122"/>
                <a:ea typeface="楷体" panose="02010609060101010101" pitchFamily="49" charset="-122"/>
              </a:rPr>
              <a:t>分钟后不得进入</a:t>
            </a:r>
            <a:r>
              <a:rPr lang="zh-CN" altLang="en-US" sz="2000" dirty="0" smtClean="0">
                <a:latin typeface="楷体" panose="02010609060101010101" pitchFamily="49" charset="-122"/>
                <a:ea typeface="楷体" panose="02010609060101010101" pitchFamily="49" charset="-122"/>
              </a:rPr>
              <a:t>考场。</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2</a:t>
            </a:r>
            <a:r>
              <a:rPr lang="zh-CN" altLang="en-US" sz="2000" dirty="0" smtClean="0">
                <a:latin typeface="楷体" panose="02010609060101010101" pitchFamily="49" charset="-122"/>
                <a:ea typeface="楷体" panose="02010609060101010101" pitchFamily="49" charset="-122"/>
              </a:rPr>
              <a:t>）学生应</a:t>
            </a:r>
            <a:r>
              <a:rPr lang="zh-CN" altLang="en-US" sz="2000" dirty="0">
                <a:latin typeface="楷体" panose="02010609060101010101" pitchFamily="49" charset="-122"/>
                <a:ea typeface="楷体" panose="02010609060101010101" pitchFamily="49" charset="-122"/>
              </a:rPr>
              <a:t>服从监考教师的指导，进入考场后</a:t>
            </a:r>
            <a:r>
              <a:rPr lang="zh-CN" altLang="en-US" sz="2000" dirty="0" smtClean="0">
                <a:latin typeface="楷体" panose="02010609060101010101" pitchFamily="49" charset="-122"/>
                <a:ea typeface="楷体" panose="02010609060101010101" pitchFamily="49" charset="-122"/>
              </a:rPr>
              <a:t>， 一律</a:t>
            </a:r>
            <a:r>
              <a:rPr lang="zh-CN" altLang="en-US" sz="2000" dirty="0">
                <a:latin typeface="楷体" panose="02010609060101010101" pitchFamily="49" charset="-122"/>
                <a:ea typeface="楷体" panose="02010609060101010101" pitchFamily="49" charset="-122"/>
              </a:rPr>
              <a:t>关闭</a:t>
            </a:r>
            <a:r>
              <a:rPr lang="zh-CN" altLang="en-US" sz="2000" dirty="0" smtClean="0">
                <a:latin typeface="楷体" panose="02010609060101010101" pitchFamily="49" charset="-122"/>
                <a:ea typeface="楷体" panose="02010609060101010101" pitchFamily="49" charset="-122"/>
              </a:rPr>
              <a:t>手机等</a:t>
            </a:r>
            <a:r>
              <a:rPr lang="zh-CN" altLang="en-US" sz="2000" dirty="0">
                <a:latin typeface="楷体" panose="02010609060101010101" pitchFamily="49" charset="-122"/>
                <a:ea typeface="楷体" panose="02010609060101010101" pitchFamily="49" charset="-122"/>
              </a:rPr>
              <a:t>所有通讯工具</a:t>
            </a:r>
            <a:r>
              <a:rPr lang="zh-CN" altLang="en-US" sz="2000" dirty="0" smtClean="0">
                <a:latin typeface="楷体" panose="02010609060101010101" pitchFamily="49" charset="-122"/>
                <a:ea typeface="楷体" panose="02010609060101010101" pitchFamily="49" charset="-122"/>
              </a:rPr>
              <a:t>，并按照监考要求放置在指定位置，否则按</a:t>
            </a:r>
            <a:r>
              <a:rPr lang="zh-CN" altLang="en-US" sz="2000" dirty="0">
                <a:latin typeface="楷体" panose="02010609060101010101" pitchFamily="49" charset="-122"/>
                <a:ea typeface="楷体" panose="02010609060101010101" pitchFamily="49" charset="-122"/>
              </a:rPr>
              <a:t>违纪</a:t>
            </a:r>
            <a:r>
              <a:rPr lang="zh-CN" altLang="en-US" sz="2000" dirty="0" smtClean="0">
                <a:latin typeface="楷体" panose="02010609060101010101" pitchFamily="49" charset="-122"/>
                <a:ea typeface="楷体" panose="02010609060101010101" pitchFamily="49" charset="-122"/>
              </a:rPr>
              <a:t>论处</a:t>
            </a:r>
            <a:r>
              <a:rPr lang="zh-CN" altLang="en-US" sz="2000" dirty="0">
                <a:latin typeface="楷体" panose="02010609060101010101" pitchFamily="49" charset="-122"/>
                <a:ea typeface="楷体" panose="02010609060101010101" pitchFamily="49" charset="-122"/>
              </a:rPr>
              <a:t>，该门课程总成绩以零分记。</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）参加</a:t>
            </a:r>
            <a:r>
              <a:rPr lang="zh-CN" altLang="en-US" sz="2000" dirty="0">
                <a:latin typeface="楷体" panose="02010609060101010101" pitchFamily="49" charset="-122"/>
                <a:ea typeface="楷体" panose="02010609060101010101" pitchFamily="49" charset="-122"/>
              </a:rPr>
              <a:t>闭卷考试只准携带必要的文具入座，开卷考试只准携带教师规定的书籍笔记和文具用品。其它任何物品须自觉地集中放在考场前的讲台上或监考教师指定的</a:t>
            </a:r>
            <a:r>
              <a:rPr lang="zh-CN" altLang="en-US" sz="2000" dirty="0" smtClean="0">
                <a:latin typeface="楷体" panose="02010609060101010101" pitchFamily="49" charset="-122"/>
                <a:ea typeface="楷体" panose="02010609060101010101" pitchFamily="49" charset="-122"/>
              </a:rPr>
              <a:t>地方。</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4</a:t>
            </a:r>
            <a:r>
              <a:rPr lang="zh-CN" altLang="en-US" sz="2000" dirty="0" smtClean="0">
                <a:latin typeface="楷体" panose="02010609060101010101" pitchFamily="49" charset="-122"/>
                <a:ea typeface="楷体" panose="02010609060101010101" pitchFamily="49" charset="-122"/>
              </a:rPr>
              <a:t>）学生</a:t>
            </a:r>
            <a:r>
              <a:rPr lang="zh-CN" altLang="en-US" sz="2000" dirty="0">
                <a:latin typeface="楷体" panose="02010609060101010101" pitchFamily="49" charset="-122"/>
                <a:ea typeface="楷体" panose="02010609060101010101" pitchFamily="49" charset="-122"/>
              </a:rPr>
              <a:t>严重违反考场纪律或考试作弊，该课程成绩记零分，必须重修，并按</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华东师范大学学生违纪处分办法</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予以处分</a:t>
            </a:r>
            <a:r>
              <a:rPr lang="zh-CN" altLang="en-US" sz="2000" dirty="0" smtClean="0">
                <a:latin typeface="楷体" panose="02010609060101010101" pitchFamily="49" charset="-122"/>
                <a:ea typeface="楷体" panose="02010609060101010101" pitchFamily="49" charset="-122"/>
              </a:rPr>
              <a:t>。</a:t>
            </a:r>
            <a:endParaRPr lang="en-US" altLang="zh-CN" sz="2000" dirty="0" smtClean="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具体请查阅</a:t>
            </a:r>
            <a:r>
              <a:rPr lang="zh-CN" altLang="en-US" sz="2000" b="1" dirty="0">
                <a:solidFill>
                  <a:srgbClr val="FF0000"/>
                </a:solidFill>
                <a:latin typeface="楷体" panose="02010609060101010101" pitchFamily="49" charset="-122"/>
                <a:ea typeface="楷体" panose="02010609060101010101" pitchFamily="49" charset="-122"/>
              </a:rPr>
              <a:t>《研究生手册》（2021）“华东师范大学研究生考试要求”</a:t>
            </a:r>
            <a:endParaRPr lang="zh-CN" altLang="en-US" sz="2000" b="1" dirty="0">
              <a:solidFill>
                <a:srgbClr val="FF0000"/>
              </a:solidFill>
              <a:latin typeface="楷体" panose="02010609060101010101" pitchFamily="49" charset="-122"/>
              <a:ea typeface="楷体" panose="02010609060101010101" pitchFamily="49" charset="-122"/>
            </a:endParaRPr>
          </a:p>
          <a:p>
            <a:pPr marL="0">
              <a:lnSpc>
                <a:spcPct val="150000"/>
              </a:lnSpc>
              <a:spcBef>
                <a:spcPts val="0"/>
              </a:spcBef>
              <a:buNone/>
            </a:pPr>
            <a:endParaRPr lang="zh-CN" altLang="en-US"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smtClean="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sp>
        <p:nvSpPr>
          <p:cNvPr id="4" name="矩形 3"/>
          <p:cNvSpPr/>
          <p:nvPr/>
        </p:nvSpPr>
        <p:spPr>
          <a:xfrm>
            <a:off x="1047603" y="2618844"/>
            <a:ext cx="10360204" cy="2862322"/>
          </a:xfrm>
          <a:prstGeom prst="rect">
            <a:avLst/>
          </a:prstGeom>
        </p:spPr>
        <p:txBody>
          <a:bodyPr wrap="square">
            <a:spAutoFit/>
          </a:bodyPr>
          <a:lstStyle/>
          <a:p>
            <a:pPr>
              <a:lnSpc>
                <a:spcPct val="150000"/>
              </a:lnSpc>
            </a:pPr>
            <a:r>
              <a:rPr lang="zh-CN" altLang="en-US" sz="2000" b="1" dirty="0" smtClean="0">
                <a:latin typeface="楷体" panose="02010609060101010101" pitchFamily="49" charset="-122"/>
                <a:ea typeface="楷体" panose="02010609060101010101" pitchFamily="49" charset="-122"/>
              </a:rPr>
              <a:t>华东师范大学研究生教育以</a:t>
            </a:r>
            <a:r>
              <a:rPr lang="zh-CN" altLang="en-US" sz="2000" b="1" dirty="0">
                <a:latin typeface="楷体" panose="02010609060101010101" pitchFamily="49" charset="-122"/>
                <a:ea typeface="楷体" panose="02010609060101010101" pitchFamily="49" charset="-122"/>
              </a:rPr>
              <a:t>习近平新时代中国特色社会主义思想为指导，全面贯彻</a:t>
            </a:r>
            <a:r>
              <a:rPr lang="zh-CN" altLang="en-US" sz="2000" b="1" dirty="0" smtClean="0">
                <a:latin typeface="楷体" panose="02010609060101010101" pitchFamily="49" charset="-122"/>
                <a:ea typeface="楷体" panose="02010609060101010101" pitchFamily="49" charset="-122"/>
              </a:rPr>
              <a:t>党的教育方针</a:t>
            </a:r>
            <a:r>
              <a:rPr lang="zh-CN" altLang="en-US" sz="2000" b="1" dirty="0">
                <a:latin typeface="楷体" panose="02010609060101010101" pitchFamily="49" charset="-122"/>
                <a:ea typeface="楷体" panose="02010609060101010101" pitchFamily="49" charset="-122"/>
              </a:rPr>
              <a:t>，落实全国研究生教育会议精神</a:t>
            </a:r>
            <a:r>
              <a:rPr lang="zh-CN" altLang="en-US" sz="2000" b="1" dirty="0" smtClean="0">
                <a:latin typeface="楷体" panose="02010609060101010101" pitchFamily="49" charset="-122"/>
                <a:ea typeface="楷体" panose="02010609060101010101" pitchFamily="49" charset="-122"/>
              </a:rPr>
              <a:t>，践行</a:t>
            </a:r>
            <a:r>
              <a:rPr lang="zh-CN" altLang="en-US" sz="2000" b="1" dirty="0">
                <a:latin typeface="楷体" panose="02010609060101010101" pitchFamily="49" charset="-122"/>
                <a:ea typeface="楷体" panose="02010609060101010101" pitchFamily="49" charset="-122"/>
              </a:rPr>
              <a:t>学校“育人、文明、发展”三大使命，</a:t>
            </a:r>
            <a:r>
              <a:rPr lang="zh-CN" altLang="en-US" sz="2000" b="1" dirty="0" smtClean="0">
                <a:latin typeface="楷体" panose="02010609060101010101" pitchFamily="49" charset="-122"/>
                <a:ea typeface="楷体" panose="02010609060101010101" pitchFamily="49" charset="-122"/>
              </a:rPr>
              <a:t>以</a:t>
            </a:r>
            <a:r>
              <a:rPr lang="zh-CN" altLang="en-US" sz="2000" b="1" dirty="0">
                <a:latin typeface="楷体" panose="02010609060101010101" pitchFamily="49" charset="-122"/>
                <a:ea typeface="楷体" panose="02010609060101010101" pitchFamily="49" charset="-122"/>
              </a:rPr>
              <a:t>立德树人、服务需求、提高质量、追求卓越</a:t>
            </a:r>
            <a:r>
              <a:rPr lang="zh-CN" altLang="en-US" sz="2000" b="1" dirty="0" smtClean="0">
                <a:latin typeface="楷体" panose="02010609060101010101" pitchFamily="49" charset="-122"/>
                <a:ea typeface="楷体" panose="02010609060101010101" pitchFamily="49" charset="-122"/>
              </a:rPr>
              <a:t>为发展主线，</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更新观念、改变思维</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000" b="1" dirty="0" smtClean="0">
                <a:latin typeface="楷体" panose="02010609060101010101" pitchFamily="49" charset="-122"/>
                <a:ea typeface="楷体" panose="02010609060101010101" pitchFamily="49" charset="-122"/>
              </a:rPr>
              <a:t>面向</a:t>
            </a:r>
            <a:r>
              <a:rPr lang="zh-CN" altLang="en-US" sz="2000" b="1" dirty="0">
                <a:latin typeface="楷体" panose="02010609060101010101" pitchFamily="49" charset="-122"/>
                <a:ea typeface="楷体" panose="02010609060101010101" pitchFamily="49" charset="-122"/>
              </a:rPr>
              <a:t>世界科技竞争最前沿，面向经济社会发展主战场，面向人民群众新需求，面向国家治理大战略</a:t>
            </a:r>
            <a:r>
              <a:rPr lang="zh-CN" altLang="en-US" sz="2000" b="1" dirty="0" smtClean="0">
                <a:latin typeface="楷体" panose="02010609060101010101" pitchFamily="49" charset="-122"/>
                <a:ea typeface="楷体" panose="02010609060101010101" pitchFamily="49" charset="-122"/>
              </a:rPr>
              <a:t>，围绕</a:t>
            </a:r>
            <a:r>
              <a:rPr lang="zh-CN" altLang="en-US" sz="2000" b="1" dirty="0">
                <a:latin typeface="楷体" panose="02010609060101010101" pitchFamily="49" charset="-122"/>
                <a:ea typeface="楷体" panose="02010609060101010101" pitchFamily="49" charset="-122"/>
              </a:rPr>
              <a:t>价值塑造、知识创造、思维提升、能力达成、精神</a:t>
            </a:r>
            <a:r>
              <a:rPr lang="zh-CN" altLang="en-US" sz="2000" b="1" dirty="0" smtClean="0">
                <a:latin typeface="楷体" panose="02010609060101010101" pitchFamily="49" charset="-122"/>
                <a:ea typeface="楷体" panose="02010609060101010101" pitchFamily="49" charset="-122"/>
              </a:rPr>
              <a:t>养成五方面要素</a:t>
            </a:r>
            <a:r>
              <a:rPr lang="zh-CN" altLang="en-US" sz="2000" b="1" dirty="0">
                <a:latin typeface="楷体" panose="02010609060101010101" pitchFamily="49" charset="-122"/>
                <a:ea typeface="楷体" panose="02010609060101010101" pitchFamily="49" charset="-122"/>
              </a:rPr>
              <a:t>，按照世界一流卓越育人</a:t>
            </a:r>
            <a:r>
              <a:rPr lang="zh-CN" altLang="en-US" sz="2000" b="1" dirty="0" smtClean="0">
                <a:latin typeface="楷体" panose="02010609060101010101" pitchFamily="49" charset="-122"/>
                <a:ea typeface="楷体" panose="02010609060101010101" pitchFamily="49" charset="-122"/>
              </a:rPr>
              <a:t>标准，</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深刻变革</a:t>
            </a:r>
            <a:r>
              <a:rPr lang="zh-CN" altLang="en-US"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研究生</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育</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人</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模式</a:t>
            </a:r>
            <a:r>
              <a:rPr lang="zh-CN" altLang="en-US"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加速培养“自由而全面”的</a:t>
            </a:r>
            <a:r>
              <a:rPr lang="zh-CN" altLang="en-US" sz="2000" b="1" dirty="0" smtClean="0">
                <a:latin typeface="楷体" panose="02010609060101010101" pitchFamily="49" charset="-122"/>
                <a:ea typeface="楷体" panose="02010609060101010101" pitchFamily="49" charset="-122"/>
              </a:rPr>
              <a:t>国家急需卓越</a:t>
            </a:r>
            <a:r>
              <a:rPr lang="zh-CN" altLang="en-US" sz="2000" b="1" dirty="0">
                <a:latin typeface="楷体" panose="02010609060101010101" pitchFamily="49" charset="-122"/>
                <a:ea typeface="楷体" panose="02010609060101010101" pitchFamily="49" charset="-122"/>
              </a:rPr>
              <a:t>人才</a:t>
            </a:r>
            <a:r>
              <a:rPr lang="zh-CN" altLang="en-US" sz="2000" b="1" dirty="0" smtClean="0">
                <a:latin typeface="楷体" panose="02010609060101010101" pitchFamily="49" charset="-122"/>
                <a:ea typeface="楷体" panose="02010609060101010101" pitchFamily="49" charset="-122"/>
              </a:rPr>
              <a:t>。</a:t>
            </a:r>
            <a:endParaRPr lang="zh-CN" altLang="en-US" sz="2000" b="1" dirty="0">
              <a:latin typeface="楷体" panose="02010609060101010101" pitchFamily="49" charset="-122"/>
              <a:ea typeface="楷体" panose="02010609060101010101" pitchFamily="49" charset="-122"/>
            </a:endParaRPr>
          </a:p>
        </p:txBody>
      </p:sp>
      <p:sp>
        <p:nvSpPr>
          <p:cNvPr id="10" name="矩形 9"/>
          <p:cNvSpPr/>
          <p:nvPr/>
        </p:nvSpPr>
        <p:spPr>
          <a:xfrm>
            <a:off x="1881808" y="473998"/>
            <a:ext cx="4916557" cy="650691"/>
          </a:xfrm>
          <a:prstGeom prst="rect">
            <a:avLst/>
          </a:prstGeom>
        </p:spPr>
        <p:txBody>
          <a:bodyPr wrap="square">
            <a:spAutoFit/>
          </a:bodyPr>
          <a:lstStyle/>
          <a:p>
            <a:pPr defTabSz="866775">
              <a:lnSpc>
                <a:spcPct val="90000"/>
              </a:lnSpc>
              <a:spcBef>
                <a:spcPct val="0"/>
              </a:spcBef>
            </a:pPr>
            <a:r>
              <a:rPr lang="zh-CN" altLang="en-US" sz="4000" b="1" dirty="0" smtClean="0">
                <a:solidFill>
                  <a:srgbClr val="FFFF00"/>
                </a:solidFill>
                <a:latin typeface="华文新魏" panose="02010800040101010101" pitchFamily="2" charset="-122"/>
                <a:ea typeface="华文新魏" panose="02010800040101010101" pitchFamily="2" charset="-122"/>
                <a:cs typeface="+mj-cs"/>
              </a:rPr>
              <a:t>研究生教育</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38994" y="384677"/>
            <a:ext cx="58591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1635575" y="3243298"/>
            <a:ext cx="9689723" cy="1141979"/>
          </a:xfrm>
          <a:prstGeom prst="rect">
            <a:avLst/>
          </a:prstGeom>
        </p:spPr>
        <p:txBody>
          <a:bodyPr wrap="square">
            <a:spAutoFit/>
          </a:bodyPr>
          <a:lstStyle/>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完成本学科培养方案中所列基本文献的阅读，并通过所在院系组织的考核。</a:t>
            </a:r>
            <a:endParaRPr lang="en-US" altLang="zh-CN" sz="2300" b="0" kern="0" dirty="0">
              <a:solidFill>
                <a:schemeClr val="tx1"/>
              </a:solidFill>
              <a:latin typeface="楷体" panose="02010609060101010101" pitchFamily="49" charset="-122"/>
              <a:ea typeface="楷体" panose="02010609060101010101" pitchFamily="49" charset="-122"/>
            </a:endParaRPr>
          </a:p>
          <a:p>
            <a:pPr lvl="0">
              <a:lnSpc>
                <a:spcPct val="150000"/>
              </a:lnSpc>
              <a:spcBef>
                <a:spcPct val="20000"/>
              </a:spcBef>
              <a:defRPr/>
            </a:pPr>
            <a:r>
              <a:rPr lang="zh-CN" sz="2300" b="0" kern="0" dirty="0">
                <a:solidFill>
                  <a:schemeClr val="tx1"/>
                </a:solidFill>
                <a:latin typeface="楷体" panose="02010609060101010101" pitchFamily="49" charset="-122"/>
                <a:ea typeface="楷体" panose="02010609060101010101" pitchFamily="49" charset="-122"/>
              </a:rPr>
              <a:t>考核的实施细则由院系制订。</a:t>
            </a:r>
            <a:endParaRPr lang="zh-CN" sz="2300" b="0" kern="0" dirty="0">
              <a:solidFill>
                <a:schemeClr val="tx1"/>
              </a:solidFill>
              <a:latin typeface="楷体" panose="02010609060101010101" pitchFamily="49" charset="-122"/>
              <a:ea typeface="楷体" panose="02010609060101010101" pitchFamily="49" charset="-122"/>
            </a:endParaRPr>
          </a:p>
        </p:txBody>
      </p:sp>
      <p:sp>
        <p:nvSpPr>
          <p:cNvPr id="3" name="矩形 2"/>
          <p:cNvSpPr/>
          <p:nvPr/>
        </p:nvSpPr>
        <p:spPr>
          <a:xfrm>
            <a:off x="6660533" y="2086258"/>
            <a:ext cx="4545495" cy="492443"/>
          </a:xfrm>
          <a:prstGeom prst="rect">
            <a:avLst/>
          </a:prstGeom>
        </p:spPr>
        <p:txBody>
          <a:bodyPr wrap="square">
            <a:spAutoFit/>
          </a:bodyPr>
          <a:lstStyle/>
          <a:p>
            <a:pPr lvl="0">
              <a:spcBef>
                <a:spcPct val="20000"/>
              </a:spcBef>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（一）基本文献阅读能力考核</a:t>
            </a:r>
            <a:endPar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2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77083" y="2481776"/>
            <a:ext cx="10112375" cy="3482340"/>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、开题时间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由院系统一组织，一般在第四学期结束前完成</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latin typeface="楷体" panose="02010609060101010101" pitchFamily="49" charset="-122"/>
                <a:ea typeface="楷体" panose="02010609060101010101" pitchFamily="49" charset="-122"/>
                <a:cs typeface="楷体" panose="02010609060101010101" pitchFamily="49" charset="-122"/>
              </a:rPr>
              <a:t>具体时间由导师和院系决定，至少在二级学科</a:t>
            </a:r>
            <a:r>
              <a:rPr lang="zh-CN" altLang="en-US" sz="2000" kern="0" dirty="0">
                <a:latin typeface="楷体" panose="02010609060101010101" pitchFamily="49" charset="-122"/>
                <a:ea typeface="楷体" panose="02010609060101010101" pitchFamily="49" charset="-122"/>
                <a:cs typeface="楷体" panose="02010609060101010101" pitchFamily="49" charset="-122"/>
              </a:rPr>
              <a:t>（专业）</a:t>
            </a:r>
            <a:r>
              <a:rPr lang="zh-CN" sz="2000" kern="0" dirty="0">
                <a:latin typeface="楷体" panose="02010609060101010101" pitchFamily="49" charset="-122"/>
                <a:ea typeface="楷体" panose="02010609060101010101" pitchFamily="49" charset="-122"/>
                <a:cs typeface="楷体" panose="02010609060101010101" pitchFamily="49" charset="-122"/>
              </a:rPr>
              <a:t>范围内公开进行。</a:t>
            </a:r>
            <a:endParaRPr 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、主要内容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包括文献综述、选题背景及其意义、研究内容、工作特色及难点、预期成果及创新点等。</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、考核结果</a:t>
            </a:r>
            <a:r>
              <a:rPr lang="zh-CN" altLang="en-US" sz="2000" kern="0" dirty="0">
                <a:latin typeface="楷体" panose="02010609060101010101" pitchFamily="49" charset="-122"/>
                <a:ea typeface="楷体" panose="02010609060101010101" pitchFamily="49" charset="-122"/>
                <a:cs typeface="楷体" panose="02010609060101010101" pitchFamily="49" charset="-122"/>
              </a:rPr>
              <a:t>：开题报告的</a:t>
            </a:r>
            <a:r>
              <a:rPr lang="zh-CN" sz="2000" kern="0" dirty="0">
                <a:latin typeface="楷体" panose="02010609060101010101" pitchFamily="49" charset="-122"/>
                <a:ea typeface="楷体" panose="02010609060101010101" pitchFamily="49" charset="-122"/>
                <a:cs typeface="楷体" panose="02010609060101010101" pitchFamily="49" charset="-122"/>
              </a:rPr>
              <a:t>考核结果分为通过、不通过。</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未通过者</a:t>
            </a:r>
            <a:r>
              <a:rPr lang="zh-CN" sz="2000" kern="0" dirty="0">
                <a:latin typeface="楷体" panose="02010609060101010101" pitchFamily="49" charset="-122"/>
                <a:ea typeface="楷体" panose="02010609060101010101" pitchFamily="49" charset="-122"/>
                <a:cs typeface="楷体" panose="02010609060101010101" pitchFamily="49" charset="-122"/>
              </a:rPr>
              <a:t>，可</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申请2-3个月后</a:t>
            </a:r>
            <a:r>
              <a:rPr lang="zh-CN" sz="2000" kern="0" dirty="0">
                <a:latin typeface="楷体" panose="02010609060101010101" pitchFamily="49" charset="-122"/>
                <a:ea typeface="楷体" panose="02010609060101010101" pitchFamily="49" charset="-122"/>
                <a:cs typeface="楷体" panose="02010609060101010101" pitchFamily="49" charset="-122"/>
              </a:rPr>
              <a:t>进行</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第二次开题</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两次未通过者</a:t>
            </a:r>
            <a:r>
              <a:rPr lang="zh-CN" sz="2000" kern="0" dirty="0">
                <a:latin typeface="楷体" panose="02010609060101010101" pitchFamily="49" charset="-122"/>
                <a:ea typeface="楷体" panose="02010609060101010101" pitchFamily="49" charset="-122"/>
                <a:cs typeface="楷体" panose="02010609060101010101" pitchFamily="49" charset="-122"/>
              </a:rPr>
              <a:t>（含主动放弃者），</a:t>
            </a:r>
            <a:r>
              <a:rPr lang="zh-CN" sz="2000" kern="0" dirty="0">
                <a:solidFill>
                  <a:srgbClr val="FF0000"/>
                </a:solidFill>
                <a:latin typeface="楷体" panose="02010609060101010101" pitchFamily="49" charset="-122"/>
                <a:ea typeface="楷体" panose="02010609060101010101" pitchFamily="49" charset="-122"/>
                <a:cs typeface="楷体" panose="02010609060101010101" pitchFamily="49" charset="-122"/>
              </a:rPr>
              <a:t>按肄业处理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、其他说明：</a:t>
            </a:r>
            <a:r>
              <a:rPr lang="zh-CN" sz="2000" kern="0" dirty="0">
                <a:latin typeface="楷体" panose="02010609060101010101" pitchFamily="49" charset="-122"/>
                <a:ea typeface="楷体" panose="02010609060101010101" pitchFamily="49" charset="-122"/>
                <a:cs typeface="楷体" panose="02010609060101010101" pitchFamily="49" charset="-122"/>
              </a:rPr>
              <a:t>研究过程中，如论文课题出现重大变动的，应重新组织开题。</a:t>
            </a:r>
            <a:endParaRPr lang="zh-CN"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 name="标题 1"/>
          <p:cNvSpPr txBox="1"/>
          <p:nvPr/>
        </p:nvSpPr>
        <p:spPr>
          <a:xfrm>
            <a:off x="1599565" y="504190"/>
            <a:ext cx="602742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8859598" y="1729531"/>
            <a:ext cx="2529860" cy="492443"/>
          </a:xfrm>
          <a:prstGeom prst="rect">
            <a:avLst/>
          </a:prstGeom>
        </p:spPr>
        <p:txBody>
          <a:bodyPr wrap="none">
            <a:spAutoFit/>
          </a:bodyPr>
          <a:lstStyle/>
          <a:p>
            <a:pPr eaLnBrk="0" fontAlgn="base" hangingPunct="0">
              <a:spcBef>
                <a:spcPct val="20000"/>
              </a:spcBef>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（二）开题报告</a:t>
            </a:r>
            <a:endPar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4" name="矩形 23"/>
          <p:cNvSpPr/>
          <p:nvPr/>
        </p:nvSpPr>
        <p:spPr>
          <a:xfrm>
            <a:off x="484094" y="3543732"/>
            <a:ext cx="11519647" cy="2077492"/>
          </a:xfrm>
          <a:prstGeom prst="rect">
            <a:avLst/>
          </a:prstGeom>
        </p:spPr>
        <p:txBody>
          <a:bodyPr wrap="square">
            <a:spAutoFit/>
          </a:bodyPr>
          <a:lstStyle/>
          <a:p>
            <a:pPr lvl="0">
              <a:lnSpc>
                <a:spcPct val="150000"/>
              </a:lnSpc>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（四）</a:t>
            </a: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实践环节和科研训练</a:t>
            </a:r>
            <a:r>
              <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a:p>
            <a:pPr lvl="0">
              <a:lnSpc>
                <a:spcPct val="150000"/>
              </a:lnSpc>
              <a:defRPr/>
            </a:pPr>
            <a:r>
              <a:rPr lang="en-US" altLang="zh-CN" sz="2000" kern="0" dirty="0">
                <a:latin typeface="楷体" panose="02010609060101010101" pitchFamily="49" charset="-122"/>
                <a:ea typeface="楷体" panose="02010609060101010101" pitchFamily="49" charset="-122"/>
                <a:sym typeface="+mn-ea"/>
              </a:rPr>
              <a:t>    </a:t>
            </a:r>
            <a:r>
              <a:rPr lang="zh-CN" altLang="zh-CN" sz="2000" kern="0" dirty="0">
                <a:latin typeface="楷体" panose="02010609060101010101" pitchFamily="49" charset="-122"/>
                <a:ea typeface="楷体" panose="02010609060101010101" pitchFamily="49" charset="-122"/>
                <a:sym typeface="+mn-ea"/>
              </a:rPr>
              <a:t>包括教学实习或科研实践，文科研究生同时要求参加社会实践。教学实习或科研实践，需完成至少</a:t>
            </a:r>
            <a:r>
              <a:rPr lang="en-US" altLang="zh-CN" sz="2000" kern="0" dirty="0">
                <a:latin typeface="楷体" panose="02010609060101010101" pitchFamily="49" charset="-122"/>
                <a:ea typeface="楷体" panose="02010609060101010101" pitchFamily="49" charset="-122"/>
                <a:sym typeface="+mn-ea"/>
              </a:rPr>
              <a:t>40</a:t>
            </a:r>
            <a:r>
              <a:rPr lang="zh-CN" altLang="zh-CN" sz="2000" kern="0" dirty="0">
                <a:latin typeface="楷体" panose="02010609060101010101" pitchFamily="49" charset="-122"/>
                <a:ea typeface="楷体" panose="02010609060101010101" pitchFamily="49" charset="-122"/>
                <a:sym typeface="+mn-ea"/>
              </a:rPr>
              <a:t>学时的工作量。社会实践需要完成至少</a:t>
            </a:r>
            <a:r>
              <a:rPr lang="en-US" altLang="zh-CN" sz="2000" kern="0" dirty="0">
                <a:latin typeface="楷体" panose="02010609060101010101" pitchFamily="49" charset="-122"/>
                <a:ea typeface="楷体" panose="02010609060101010101" pitchFamily="49" charset="-122"/>
                <a:sym typeface="+mn-ea"/>
              </a:rPr>
              <a:t>10</a:t>
            </a:r>
            <a:r>
              <a:rPr lang="zh-CN" altLang="zh-CN" sz="2000" kern="0" dirty="0">
                <a:latin typeface="楷体" panose="02010609060101010101" pitchFamily="49" charset="-122"/>
                <a:ea typeface="楷体" panose="02010609060101010101" pitchFamily="49" charset="-122"/>
                <a:sym typeface="+mn-ea"/>
              </a:rPr>
              <a:t>个工作日的工作量。一般在二年级进行各项实践活动。</a:t>
            </a:r>
            <a:endParaRPr lang="en-US" altLang="zh-CN" sz="2000" kern="0" dirty="0">
              <a:latin typeface="楷体" panose="02010609060101010101" pitchFamily="49" charset="-122"/>
              <a:ea typeface="楷体" panose="02010609060101010101" pitchFamily="49" charset="-122"/>
              <a:sym typeface="+mn-ea"/>
            </a:endParaRPr>
          </a:p>
          <a:p>
            <a:pPr lvl="0">
              <a:lnSpc>
                <a:spcPct val="150000"/>
              </a:lnSpc>
              <a:defRPr/>
            </a:pPr>
            <a:endParaRPr lang="zh-CN" sz="2000" b="0" kern="0" dirty="0">
              <a:solidFill>
                <a:schemeClr val="tx1"/>
              </a:solidFill>
              <a:latin typeface="楷体" panose="02010609060101010101" pitchFamily="49" charset="-122"/>
              <a:ea typeface="楷体" panose="02010609060101010101" pitchFamily="49" charset="-122"/>
            </a:endParaRPr>
          </a:p>
        </p:txBody>
      </p:sp>
      <p:sp>
        <p:nvSpPr>
          <p:cNvPr id="10" name="标题 1"/>
          <p:cNvSpPr txBox="1"/>
          <p:nvPr/>
        </p:nvSpPr>
        <p:spPr>
          <a:xfrm>
            <a:off x="1635575" y="431800"/>
            <a:ext cx="578929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5253318" y="1332847"/>
            <a:ext cx="6544235" cy="2077492"/>
          </a:xfrm>
          <a:prstGeom prst="rect">
            <a:avLst/>
          </a:prstGeom>
        </p:spPr>
        <p:txBody>
          <a:bodyPr wrap="square">
            <a:spAutoFit/>
          </a:bodyPr>
          <a:lstStyle/>
          <a:p>
            <a:pPr lvl="0" algn="r" eaLnBrk="0" fontAlgn="base" hangingPunct="0">
              <a:lnSpc>
                <a:spcPct val="150000"/>
              </a:lnSpc>
              <a:spcBef>
                <a:spcPct val="20000"/>
              </a:spcBef>
              <a:spcAft>
                <a:spcPct val="0"/>
              </a:spcAft>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（三）学术活动</a:t>
            </a:r>
            <a:endPar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lvl="0">
              <a:lnSpc>
                <a:spcPct val="150000"/>
              </a:lnSpc>
              <a:defRPr/>
            </a:pPr>
            <a:r>
              <a:rPr lang="zh-CN" altLang="en-US" sz="2000" kern="0" dirty="0">
                <a:solidFill>
                  <a:prstClr val="black"/>
                </a:solidFill>
                <a:latin typeface="楷体" panose="02010609060101010101" pitchFamily="49" charset="-122"/>
                <a:ea typeface="楷体" panose="02010609060101010101" pitchFamily="49" charset="-122"/>
                <a:sym typeface="+mn-ea"/>
              </a:rPr>
              <a:t>    包括各类学术讲座、学术会议和学科竞赛等。硕士生在学期间参加各类学术活动的次数应不少于</a:t>
            </a:r>
            <a:r>
              <a:rPr lang="en-US" altLang="zh-CN" sz="2000" kern="0" dirty="0">
                <a:solidFill>
                  <a:prstClr val="black"/>
                </a:solidFill>
                <a:latin typeface="楷体" panose="02010609060101010101" pitchFamily="49" charset="-122"/>
                <a:ea typeface="楷体" panose="02010609060101010101" pitchFamily="49" charset="-122"/>
                <a:sym typeface="+mn-ea"/>
              </a:rPr>
              <a:t>30</a:t>
            </a:r>
            <a:r>
              <a:rPr lang="zh-CN" altLang="en-US" sz="2000" kern="0" dirty="0">
                <a:solidFill>
                  <a:prstClr val="black"/>
                </a:solidFill>
                <a:latin typeface="楷体" panose="02010609060101010101" pitchFamily="49" charset="-122"/>
                <a:ea typeface="楷体" panose="02010609060101010101" pitchFamily="49" charset="-122"/>
                <a:sym typeface="+mn-ea"/>
              </a:rPr>
              <a:t>次。同时，需认真填写</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华东师范大学研究生学术活动登记表</a:t>
            </a:r>
            <a:r>
              <a:rPr lang="en-US" altLang="zh-CN" sz="2000" kern="0" dirty="0">
                <a:solidFill>
                  <a:prstClr val="black"/>
                </a:solidFill>
                <a:latin typeface="楷体" panose="02010609060101010101" pitchFamily="49" charset="-122"/>
                <a:ea typeface="楷体" panose="02010609060101010101" pitchFamily="49" charset="-122"/>
                <a:sym typeface="+mn-ea"/>
              </a:rPr>
              <a:t>》</a:t>
            </a:r>
            <a:r>
              <a:rPr lang="zh-CN" altLang="en-US" sz="2000" kern="0" dirty="0">
                <a:solidFill>
                  <a:prstClr val="black"/>
                </a:solidFill>
                <a:latin typeface="楷体" panose="02010609060101010101" pitchFamily="49" charset="-122"/>
                <a:ea typeface="楷体" panose="02010609060101010101" pitchFamily="49" charset="-122"/>
                <a:sym typeface="+mn-ea"/>
              </a:rPr>
              <a:t>。</a:t>
            </a:r>
            <a:endParaRPr lang="zh-CN"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8358"/>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317188" y="2327500"/>
            <a:ext cx="10156774" cy="3860847"/>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考核时间</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r>
              <a:rPr lang="zh-CN" altLang="en-US" sz="2000" kern="0" dirty="0">
                <a:latin typeface="楷体" panose="02010609060101010101" pitchFamily="49" charset="-122"/>
                <a:ea typeface="楷体" panose="02010609060101010101" pitchFamily="49" charset="-122"/>
                <a:cs typeface="楷体" panose="02010609060101010101" pitchFamily="49" charset="-122"/>
              </a:rPr>
              <a:t>由各院系组织实施，一般为</a:t>
            </a:r>
            <a:r>
              <a:rPr lang="zh-CN" altLang="zh-CN" sz="2000" kern="0" dirty="0">
                <a:latin typeface="楷体" panose="02010609060101010101" pitchFamily="49" charset="-122"/>
                <a:ea typeface="楷体" panose="02010609060101010101" pitchFamily="49" charset="-122"/>
                <a:cs typeface="楷体" panose="02010609060101010101" pitchFamily="49" charset="-122"/>
              </a:rPr>
              <a:t>第二学年末</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内容</a:t>
            </a:r>
            <a:r>
              <a:rPr lang="zh-CN" altLang="en-US" sz="2000" b="1" kern="0" dirty="0">
                <a:latin typeface="楷体" panose="02010609060101010101" pitchFamily="49" charset="-122"/>
                <a:ea typeface="楷体" panose="02010609060101010101" pitchFamily="49" charset="-122"/>
                <a:cs typeface="楷体" panose="02010609060101010101" pitchFamily="49" charset="-122"/>
              </a:rPr>
              <a:t>：</a:t>
            </a:r>
            <a:endParaRPr lang="en-US" altLang="zh-CN" sz="2000" b="1"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1</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各类课程</a:t>
            </a:r>
            <a:r>
              <a:rPr lang="zh-CN" altLang="en-US" sz="2000" kern="0" dirty="0">
                <a:latin typeface="楷体" panose="02010609060101010101" pitchFamily="49" charset="-122"/>
                <a:ea typeface="楷体" panose="02010609060101010101" pitchFamily="49" charset="-122"/>
                <a:cs typeface="楷体" panose="02010609060101010101" pitchFamily="49" charset="-122"/>
              </a:rPr>
              <a:t>学分；     （</a:t>
            </a:r>
            <a:r>
              <a:rPr lang="en-US" altLang="zh-CN" sz="2000" kern="0" dirty="0">
                <a:latin typeface="楷体" panose="02010609060101010101" pitchFamily="49" charset="-122"/>
                <a:ea typeface="楷体" panose="02010609060101010101" pitchFamily="49" charset="-122"/>
                <a:cs typeface="楷体" panose="02010609060101010101" pitchFamily="49" charset="-122"/>
              </a:rPr>
              <a:t>2</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）基本文献阅读；</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3</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）学术活动；         </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rPr>
              <a:t>4</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rPr>
              <a:t>实践环节和科研训练的完成情况</a:t>
            </a:r>
            <a:r>
              <a:rPr lang="zh-CN" altLang="en-US" sz="2000" kern="0" dirty="0">
                <a:latin typeface="楷体" panose="02010609060101010101" pitchFamily="49" charset="-122"/>
                <a:ea typeface="楷体" panose="02010609060101010101" pitchFamily="49" charset="-122"/>
                <a:cs typeface="楷体" panose="02010609060101010101" pitchFamily="49" charset="-122"/>
              </a:rPr>
              <a:t>；</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 typeface="Arial" panose="020B0604020202020204" pitchFamily="34" charset="0"/>
              <a:buNone/>
              <a:defRPr/>
            </a:pP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5</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zh-CN" sz="2000" kern="0" dirty="0">
                <a:latin typeface="楷体" panose="02010609060101010101" pitchFamily="49" charset="-122"/>
                <a:ea typeface="楷体" panose="02010609060101010101" pitchFamily="49" charset="-122"/>
                <a:cs typeface="楷体" panose="02010609060101010101" pitchFamily="49" charset="-122"/>
                <a:sym typeface="+mn-ea"/>
              </a:rPr>
              <a:t>学位论文开题情况</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考核</a:t>
            </a:r>
            <a:r>
              <a:rPr lang="zh-CN" altLang="en-US"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结果：</a:t>
            </a:r>
            <a:endParaRPr lang="en-US" altLang="zh-CN" sz="20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zh-CN" sz="2000" kern="0" dirty="0">
                <a:latin typeface="楷体" panose="02010609060101010101" pitchFamily="49" charset="-122"/>
                <a:ea typeface="楷体" panose="02010609060101010101" pitchFamily="49" charset="-122"/>
                <a:cs typeface="楷体" panose="02010609060101010101" pitchFamily="49" charset="-122"/>
              </a:rPr>
              <a:t>中期考核通过者，方可进入毕业论文预答辩或答辩程序。</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不通过者</a:t>
            </a:r>
            <a:r>
              <a:rPr lang="zh-CN" sz="2000" kern="0" dirty="0">
                <a:latin typeface="楷体" panose="02010609060101010101" pitchFamily="49" charset="-122"/>
                <a:ea typeface="楷体" panose="02010609060101010101" pitchFamily="49" charset="-122"/>
                <a:cs typeface="楷体" panose="02010609060101010101" pitchFamily="49" charset="-122"/>
              </a:rPr>
              <a:t>，根据学业进展情况，可作</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延长学习年限</a:t>
            </a:r>
            <a:r>
              <a:rPr lang="zh-CN" sz="2000" kern="0" dirty="0">
                <a:latin typeface="楷体" panose="02010609060101010101" pitchFamily="49" charset="-122"/>
                <a:ea typeface="楷体" panose="02010609060101010101" pitchFamily="49" charset="-122"/>
                <a:cs typeface="楷体" panose="02010609060101010101" pitchFamily="49" charset="-122"/>
              </a:rPr>
              <a:t>、</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结业</a:t>
            </a:r>
            <a:r>
              <a:rPr lang="zh-CN" sz="2000" kern="0" dirty="0">
                <a:latin typeface="楷体" panose="02010609060101010101" pitchFamily="49" charset="-122"/>
                <a:ea typeface="楷体" panose="02010609060101010101" pitchFamily="49" charset="-122"/>
                <a:cs typeface="楷体" panose="02010609060101010101" pitchFamily="49" charset="-122"/>
              </a:rPr>
              <a:t>或</a:t>
            </a:r>
            <a:r>
              <a:rPr lang="zh-CN" sz="20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肄业处理</a:t>
            </a:r>
            <a:r>
              <a:rPr lang="zh-CN" sz="20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000" kern="0" dirty="0"/>
          </a:p>
        </p:txBody>
      </p:sp>
      <p:sp>
        <p:nvSpPr>
          <p:cNvPr id="3" name="标题 1"/>
          <p:cNvSpPr txBox="1"/>
          <p:nvPr/>
        </p:nvSpPr>
        <p:spPr>
          <a:xfrm>
            <a:off x="1550035" y="497205"/>
            <a:ext cx="6008370"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7989455" y="1629864"/>
            <a:ext cx="3484507" cy="598690"/>
          </a:xfrm>
          <a:prstGeom prst="rect">
            <a:avLst/>
          </a:prstGeom>
        </p:spPr>
        <p:txBody>
          <a:bodyPr wrap="square">
            <a:spAutoFit/>
          </a:bodyPr>
          <a:lstStyle/>
          <a:p>
            <a:pPr algn="ctr" eaLnBrk="0" fontAlgn="base" hangingPunct="0">
              <a:lnSpc>
                <a:spcPct val="150000"/>
              </a:lnSpc>
              <a:spcAft>
                <a:spcPct val="0"/>
              </a:spcAft>
              <a:defRPr/>
            </a:pPr>
            <a:r>
              <a:rPr lang="zh-CN" altLang="en-US"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（五）中期考核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377"/>
            <a:ext cx="12191966" cy="6857623"/>
            <a:chOff x="335" y="189"/>
            <a:chExt cx="12191966"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sp>
          <p:nvSpPr>
            <p:cNvPr id="3" name="Freeform 6"/>
            <p:cNvSpPr/>
            <p:nvPr/>
          </p:nvSpPr>
          <p:spPr bwMode="auto">
            <a:xfrm>
              <a:off x="970" y="5436457"/>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4" name="Freeform 11"/>
            <p:cNvSpPr/>
            <p:nvPr/>
          </p:nvSpPr>
          <p:spPr bwMode="auto">
            <a:xfrm>
              <a:off x="970" y="888230"/>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grpSp>
      <p:sp>
        <p:nvSpPr>
          <p:cNvPr id="8" name="内容占位符 2"/>
          <p:cNvSpPr txBox="1"/>
          <p:nvPr/>
        </p:nvSpPr>
        <p:spPr>
          <a:xfrm>
            <a:off x="1150581" y="2479791"/>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（六）论文预答辩</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rPr>
              <a:t>    鼓励院系根据学科特点和培养目标，在学位论文评阅前1个月组织预答辩。</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（七）科研成果要求及论文答辩资格审核</a:t>
            </a:r>
            <a:endParaRPr lang="en-US" altLang="zh-CN" sz="26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zh-CN" altLang="zh-CN" sz="2000" dirty="0">
                <a:latin typeface="楷体" panose="02010609060101010101" pitchFamily="49" charset="-122"/>
                <a:ea typeface="楷体" panose="02010609060101010101" pitchFamily="49" charset="-122"/>
                <a:sym typeface="+mn-ea"/>
              </a:rPr>
              <a:t>    毕业前最后一学期，拟毕业硕士生进行论文答辩资格审核</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1</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中期考核复核：培养单位复核中期考核的各类考核项目和结果</a:t>
            </a:r>
            <a:r>
              <a:rPr lang="zh-CN" altLang="en-US" sz="2000" kern="0" dirty="0">
                <a:latin typeface="楷体" panose="02010609060101010101" pitchFamily="49" charset="-122"/>
                <a:ea typeface="楷体" panose="02010609060101010101" pitchFamily="49" charset="-122"/>
                <a:sym typeface="+mn-ea"/>
              </a:rPr>
              <a:t>；</a:t>
            </a:r>
            <a:endParaRPr lang="zh-CN" altLang="zh-CN" sz="2000" kern="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r>
              <a:rPr lang="en-US" altLang="zh-CN" sz="2000" kern="0" dirty="0">
                <a:latin typeface="楷体" panose="02010609060101010101" pitchFamily="49" charset="-122"/>
                <a:ea typeface="楷体" panose="02010609060101010101" pitchFamily="49" charset="-122"/>
                <a:sym typeface="+mn-ea"/>
              </a:rPr>
              <a:t>    2</a:t>
            </a:r>
            <a:r>
              <a:rPr lang="zh-CN" altLang="en-US" sz="2000" kern="0" dirty="0">
                <a:latin typeface="楷体" panose="02010609060101010101" pitchFamily="49" charset="-122"/>
                <a:ea typeface="楷体" panose="02010609060101010101" pitchFamily="49" charset="-122"/>
                <a:sym typeface="+mn-ea"/>
              </a:rPr>
              <a:t>、</a:t>
            </a:r>
            <a:r>
              <a:rPr lang="zh-CN" altLang="zh-CN" sz="2000" kern="0" dirty="0">
                <a:latin typeface="楷体" panose="02010609060101010101" pitchFamily="49" charset="-122"/>
                <a:ea typeface="楷体" panose="02010609060101010101" pitchFamily="49" charset="-122"/>
                <a:sym typeface="+mn-ea"/>
              </a:rPr>
              <a:t>科研成果审核：学校鼓励硕士研究生发表高质量的学术论文，但不作统一量化要求，</a:t>
            </a:r>
            <a:r>
              <a:rPr lang="zh-CN" altLang="en-US" sz="2000" kern="0" dirty="0">
                <a:latin typeface="楷体" panose="02010609060101010101" pitchFamily="49" charset="-122"/>
                <a:ea typeface="楷体" panose="02010609060101010101" pitchFamily="49" charset="-122"/>
                <a:sym typeface="+mn-ea"/>
              </a:rPr>
              <a:t>由</a:t>
            </a:r>
            <a:r>
              <a:rPr lang="zh-CN" altLang="zh-CN" sz="2000" kern="0" dirty="0">
                <a:latin typeface="楷体" panose="02010609060101010101" pitchFamily="49" charset="-122"/>
                <a:ea typeface="楷体" panose="02010609060101010101" pitchFamily="49" charset="-122"/>
                <a:sym typeface="+mn-ea"/>
              </a:rPr>
              <a:t>各培养单位</a:t>
            </a:r>
            <a:r>
              <a:rPr lang="zh-CN" altLang="en-US" sz="2000" kern="0" dirty="0">
                <a:latin typeface="楷体" panose="02010609060101010101" pitchFamily="49" charset="-122"/>
                <a:ea typeface="楷体" panose="02010609060101010101" pitchFamily="49" charset="-122"/>
                <a:sym typeface="+mn-ea"/>
              </a:rPr>
              <a:t>制定具体的</a:t>
            </a:r>
            <a:r>
              <a:rPr lang="zh-CN" altLang="zh-CN" sz="2000" kern="0" dirty="0">
                <a:latin typeface="楷体" panose="02010609060101010101" pitchFamily="49" charset="-122"/>
                <a:ea typeface="楷体" panose="02010609060101010101" pitchFamily="49" charset="-122"/>
                <a:sym typeface="+mn-ea"/>
              </a:rPr>
              <a:t>考核</a:t>
            </a:r>
            <a:r>
              <a:rPr lang="zh-CN" altLang="en-US" sz="2000" kern="0" dirty="0">
                <a:latin typeface="楷体" panose="02010609060101010101" pitchFamily="49" charset="-122"/>
                <a:ea typeface="楷体" panose="02010609060101010101" pitchFamily="49" charset="-122"/>
                <a:sym typeface="+mn-ea"/>
              </a:rPr>
              <a:t>标准，具体请查阅所在专业培养方案</a:t>
            </a:r>
            <a:r>
              <a:rPr lang="zh-CN" altLang="zh-CN" sz="2000" kern="0" dirty="0">
                <a:latin typeface="楷体" panose="02010609060101010101" pitchFamily="49" charset="-122"/>
                <a:ea typeface="楷体" panose="02010609060101010101" pitchFamily="49" charset="-122"/>
                <a:sym typeface="+mn-ea"/>
              </a:rPr>
              <a:t>。</a:t>
            </a: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459105"/>
            <a:ext cx="6049645"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五、培养环节与考核要求</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28"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44563" y="2411242"/>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357493"/>
            <a:ext cx="8152892"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六、人体、动物实验伦理审查</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1327970" y="2660364"/>
            <a:ext cx="9819467" cy="2999740"/>
          </a:xfrm>
          <a:prstGeom prst="rect">
            <a:avLst/>
          </a:prstGeom>
        </p:spPr>
        <p:txBody>
          <a:bodyPr wrap="square">
            <a:spAutoFit/>
          </a:bodyPr>
          <a:lstStyle/>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rPr>
              <a:t>学校文件</a:t>
            </a:r>
            <a:r>
              <a:rPr lang="zh-CN" altLang="en-US" sz="2200" kern="0" dirty="0">
                <a:latin typeface="楷体" panose="02010609060101010101" pitchFamily="49" charset="-122"/>
                <a:ea typeface="楷体" panose="02010609060101010101" pitchFamily="49" charset="-122"/>
              </a:rPr>
              <a:t>：</a:t>
            </a:r>
            <a:r>
              <a:rPr lang="zh-CN" altLang="en-US" sz="2000" kern="0" dirty="0">
                <a:solidFill>
                  <a:prstClr val="black"/>
                </a:solidFill>
                <a:latin typeface="Arial" panose="020B0604020202020204"/>
                <a:ea typeface="楷体" panose="02010609060101010101" pitchFamily="49" charset="-122"/>
              </a:rPr>
              <a:t>华东师范大学关于涉及人体、动物实验的课题立项伦理审查和研究生论文中增加伦理审查说明的通知（华师学科</a:t>
            </a:r>
            <a:r>
              <a:rPr lang="en-US" altLang="zh-CN" sz="2000" kern="0" dirty="0">
                <a:solidFill>
                  <a:prstClr val="black"/>
                </a:solidFill>
                <a:latin typeface="Arial" panose="020B0604020202020204"/>
                <a:ea typeface="楷体" panose="02010609060101010101" pitchFamily="49" charset="-122"/>
              </a:rPr>
              <a:t>〔2015〕1 </a:t>
            </a:r>
            <a:r>
              <a:rPr lang="zh-CN" altLang="en-US" sz="2000" kern="0" dirty="0">
                <a:solidFill>
                  <a:prstClr val="black"/>
                </a:solidFill>
                <a:latin typeface="Arial" panose="020B0604020202020204"/>
                <a:ea typeface="楷体" panose="02010609060101010101" pitchFamily="49" charset="-122"/>
              </a:rPr>
              <a:t>号）。</a:t>
            </a:r>
            <a:endParaRPr lang="en-US" altLang="zh-CN" sz="2000"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2.</a:t>
            </a:r>
            <a:r>
              <a:rPr lang="zh-CN" altLang="en-US" sz="2200" b="1" dirty="0">
                <a:solidFill>
                  <a:srgbClr val="0070C0"/>
                </a:solidFill>
                <a:latin typeface="楷体" panose="02010609060101010101" pitchFamily="49" charset="-122"/>
                <a:ea typeface="楷体" panose="02010609060101010101" pitchFamily="49" charset="-122"/>
              </a:rPr>
              <a:t>基本要求</a:t>
            </a:r>
            <a:r>
              <a:rPr lang="zh-CN" altLang="en-US" sz="2000" kern="0" dirty="0">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rPr>
              <a:t>研究生在论文研究中</a:t>
            </a:r>
            <a:r>
              <a:rPr lang="zh-CN" altLang="en-US" sz="2000" kern="0" dirty="0">
                <a:solidFill>
                  <a:prstClr val="black"/>
                </a:solidFill>
                <a:latin typeface="Arial" panose="020B0604020202020204"/>
                <a:ea typeface="楷体" panose="02010609060101010101" pitchFamily="49" charset="-122"/>
              </a:rPr>
              <a:t>，凡涉及人体、动物实验的研究，均需向学校人体、动物实验伦理委员会递交申请，</a:t>
            </a:r>
            <a:r>
              <a:rPr lang="zh-CN" altLang="en-US" sz="2000" b="1" kern="0" dirty="0">
                <a:solidFill>
                  <a:prstClr val="black"/>
                </a:solidFill>
                <a:latin typeface="Arial" panose="020B0604020202020204"/>
                <a:ea typeface="楷体" panose="02010609060101010101" pitchFamily="49" charset="-122"/>
              </a:rPr>
              <a:t>经人体、动物伦理委员会审查通过后，方可立项、开题，进入研究阶段。</a:t>
            </a:r>
            <a:endParaRPr lang="en-US" altLang="zh-CN" sz="2000" b="1"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3.</a:t>
            </a:r>
            <a:r>
              <a:rPr lang="zh-CN" altLang="en-US" sz="2200" b="1" dirty="0">
                <a:solidFill>
                  <a:srgbClr val="0070C0"/>
                </a:solidFill>
                <a:latin typeface="楷体" panose="02010609060101010101" pitchFamily="49" charset="-122"/>
                <a:ea typeface="楷体" panose="02010609060101010101" pitchFamily="49" charset="-122"/>
              </a:rPr>
              <a:t>操作指南</a:t>
            </a:r>
            <a:r>
              <a:rPr lang="zh-CN" altLang="en-US" sz="2000" kern="0" dirty="0">
                <a:latin typeface="Arial" panose="020B0604020202020204"/>
                <a:ea typeface="楷体" panose="02010609060101010101" pitchFamily="49" charset="-122"/>
              </a:rPr>
              <a:t>：</a:t>
            </a:r>
            <a:r>
              <a:rPr lang="zh-CN" altLang="en-US" sz="2000" kern="0" dirty="0">
                <a:solidFill>
                  <a:prstClr val="black"/>
                </a:solidFill>
                <a:latin typeface="Arial" panose="020B0604020202020204"/>
                <a:ea typeface="楷体" panose="02010609060101010101" pitchFamily="49" charset="-122"/>
              </a:rPr>
              <a:t>详见</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2021</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sz="2000" kern="0" dirty="0">
              <a:solidFill>
                <a:prstClr val="black"/>
              </a:solidFill>
              <a:latin typeface="Arial" panose="020B0604020202020204"/>
              <a:ea typeface="楷体" panose="02010609060101010101" pitchFamily="49"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19200" y="2483655"/>
            <a:ext cx="10624038" cy="3360554"/>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构建多层次、全覆盖的学术交流平台，为研究生开阔学术视野、开展交流对话、促进全面成才提供有力支持：</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学术论坛、暑期学校、</a:t>
            </a:r>
            <a:r>
              <a:rPr lang="zh-CN" altLang="en-US" sz="2000">
                <a:latin typeface="楷体" panose="02010609060101010101" pitchFamily="49" charset="-122"/>
                <a:ea typeface="楷体" panose="02010609060101010101" pitchFamily="49" charset="-122"/>
                <a:cs typeface="楷体" panose="02010609060101010101" pitchFamily="49" charset="-122"/>
              </a:rPr>
              <a:t>学术沙龙</a:t>
            </a:r>
            <a:endParaRPr lang="zh-CN" altLang="en-US"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lang="en-US" altLang="zh-CN" sz="2000" dirty="0">
                <a:latin typeface="楷体" panose="02010609060101010101" pitchFamily="49" charset="-122"/>
                <a:ea typeface="楷体" panose="02010609060101010101" pitchFamily="49" charset="-122"/>
                <a:cs typeface="楷体" panose="02010609060101010101" pitchFamily="49" charset="-122"/>
              </a:rPr>
              <a:t>A/B/C</a:t>
            </a:r>
            <a:r>
              <a:rPr lang="zh-CN" altLang="en-US" sz="2000" dirty="0">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lang="en-US" altLang="zh-CN"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学术讲座等</a:t>
            </a:r>
            <a:endParaRPr lang="en-US" altLang="zh-CN" sz="2000"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None/>
              <a:defRPr/>
            </a:pPr>
            <a:r>
              <a:rPr lang="zh-CN" altLang="en-US" sz="2000" b="1" dirty="0">
                <a:latin typeface="楷体" panose="02010609060101010101" pitchFamily="49" charset="-122"/>
                <a:ea typeface="楷体" panose="02010609060101010101" pitchFamily="49" charset="-122"/>
                <a:cs typeface="楷体" panose="02010609060101010101" pitchFamily="49" charset="-122"/>
              </a:rPr>
              <a:t>请关注、查阅：研究生院网站</a:t>
            </a:r>
            <a:r>
              <a:rPr lang="zh-CN" altLang="en-US" sz="2000" b="1" dirty="0">
                <a:latin typeface="Arial Unicode MS" panose="020B0604020202020204" charset="-122"/>
                <a:ea typeface="Arial Unicode MS" panose="020B0604020202020204" charset="-122"/>
                <a:cs typeface="Arial Unicode MS" panose="020B0604020202020204" charset="-122"/>
              </a:rPr>
              <a:t>（</a:t>
            </a:r>
            <a:r>
              <a:rPr lang="en-US" altLang="zh-CN" sz="2000" b="1" dirty="0">
                <a:solidFill>
                  <a:srgbClr val="00B050"/>
                </a:solidFill>
                <a:latin typeface="Arial Unicode MS" panose="020B0604020202020204" charset="-122"/>
                <a:ea typeface="Arial Unicode MS" panose="020B0604020202020204" charset="-122"/>
                <a:cs typeface="Arial Unicode MS" panose="020B0604020202020204" charset="-122"/>
              </a:rPr>
              <a:t>http://www.yjsy.ecnu.edu.cn/</a:t>
            </a:r>
            <a:r>
              <a:rPr lang="zh-CN" altLang="en-US" sz="2000" b="1" dirty="0">
                <a:latin typeface="Arial Unicode MS" panose="020B0604020202020204" charset="-122"/>
                <a:ea typeface="Arial Unicode MS" panose="020B0604020202020204" charset="-122"/>
                <a:cs typeface="Arial Unicode MS" panose="020B0604020202020204" charset="-122"/>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428158"/>
            <a:ext cx="3525511"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七、学术交流</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59011" y="1441316"/>
            <a:ext cx="6799384" cy="637675"/>
          </a:xfrm>
          <a:prstGeom prst="rect">
            <a:avLst/>
          </a:prstGeom>
        </p:spPr>
        <p:txBody>
          <a:bodyPr wrap="square">
            <a:spAutoFit/>
          </a:bodyPr>
          <a:lstStyle/>
          <a:p>
            <a:pPr algn="r">
              <a:lnSpc>
                <a:spcPct val="150000"/>
              </a:lnSpc>
              <a:defRPr/>
            </a:pPr>
            <a:r>
              <a:rPr lang="zh-CN" altLang="en-US" sz="2800" b="1" dirty="0">
                <a:solidFill>
                  <a:srgbClr val="C00000"/>
                </a:solidFill>
                <a:latin typeface="楷体" panose="02010609060101010101" pitchFamily="49" charset="-122"/>
                <a:ea typeface="楷体" panose="02010609060101010101" pitchFamily="49" charset="-122"/>
                <a:cs typeface="楷体" panose="02010609060101010101" pitchFamily="49" charset="-122"/>
              </a:rPr>
              <a:t>实施研究生</a:t>
            </a:r>
            <a:r>
              <a:rPr lang="zh-CN" altLang="en-US" sz="2800" b="1" dirty="0">
                <a:solidFill>
                  <a:srgbClr val="C00000"/>
                </a:solidFill>
                <a:latin typeface="楷体" panose="02010609060101010101" pitchFamily="49" charset="-122"/>
                <a:ea typeface="楷体" panose="02010609060101010101" pitchFamily="49" charset="-122"/>
              </a:rPr>
              <a:t>“学术交流计划”</a:t>
            </a:r>
            <a:endParaRPr lang="en-US" altLang="zh-CN" sz="2800" b="1" dirty="0">
              <a:solidFill>
                <a:srgbClr val="C0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3747281" y="1563668"/>
            <a:ext cx="8023337" cy="1198854"/>
          </a:xfrm>
          <a:prstGeom prst="rect">
            <a:avLst/>
          </a:prstGeom>
        </p:spPr>
        <p:txBody>
          <a:bodyPr wrap="square">
            <a:spAutoFit/>
          </a:bodyPr>
          <a:lstStyle/>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全国“互联网</a:t>
            </a:r>
            <a:r>
              <a:rPr lang="en-US" altLang="zh-CN" sz="2600" b="1" dirty="0">
                <a:solidFill>
                  <a:prstClr val="black"/>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”、挑战杯等国内、国际重要赛事</a:t>
            </a:r>
            <a:endParaRPr lang="zh-CN" altLang="en-US" sz="2600" b="1" dirty="0">
              <a:solidFill>
                <a:prstClr val="black"/>
              </a:solidFill>
              <a:latin typeface="楷体" panose="02010609060101010101" pitchFamily="49" charset="-122"/>
              <a:ea typeface="楷体" panose="02010609060101010101" pitchFamily="49" charset="-122"/>
            </a:endParaRPr>
          </a:p>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创新实践系列十大主题赛事</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703868" y="2392431"/>
            <a:ext cx="5390794" cy="4196020"/>
          </a:xfrm>
          <a:prstGeom prst="rect">
            <a:avLst/>
          </a:prstGeom>
        </p:spPr>
        <p:txBody>
          <a:bodyPr wrap="square">
            <a:spAutoFit/>
          </a:bodyPr>
          <a:lstStyle/>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、中国研究生创“芯”大赛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5</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中国</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研究生人工智能创新大赛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6</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7</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研究生机器人创新设计大赛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8</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9</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中国研究生装备创新设计</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大赛</a:t>
            </a:r>
            <a:endPar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10</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、中国研究生乡村振兴科技强农</a:t>
            </a:r>
            <a:r>
              <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创新大赛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矩形 6"/>
          <p:cNvSpPr/>
          <p:nvPr/>
        </p:nvSpPr>
        <p:spPr>
          <a:xfrm>
            <a:off x="7331826" y="3965532"/>
            <a:ext cx="4330727" cy="1615827"/>
          </a:xfrm>
          <a:prstGeom prst="rect">
            <a:avLst/>
          </a:prstGeom>
        </p:spPr>
        <p:txBody>
          <a:bodyPr wrap="square">
            <a:spAutoFit/>
          </a:bodyPr>
          <a:lstStyle/>
          <a:p>
            <a:pPr>
              <a:lnSpc>
                <a:spcPct val="150000"/>
              </a:lnSpc>
              <a:defRPr/>
            </a:pPr>
            <a:r>
              <a:rPr lang="zh-CN" altLang="en-US" sz="2200" kern="0" dirty="0">
                <a:solidFill>
                  <a:prstClr val="black"/>
                </a:solidFill>
                <a:latin typeface="楷体" panose="02010609060101010101" pitchFamily="49" charset="-122"/>
                <a:ea typeface="楷体" panose="02010609060101010101" pitchFamily="49" charset="-122"/>
              </a:rPr>
              <a:t>学校支持研究生积极参加重大学科竞赛，并对</a:t>
            </a:r>
            <a:r>
              <a:rPr lang="zh-CN" altLang="en-US" sz="2200" b="1" kern="0" dirty="0">
                <a:solidFill>
                  <a:srgbClr val="C00000"/>
                </a:solidFill>
                <a:latin typeface="楷体" panose="02010609060101010101" pitchFamily="49" charset="-122"/>
                <a:ea typeface="楷体" panose="02010609060101010101" pitchFamily="49" charset="-122"/>
              </a:rPr>
              <a:t>获奖学生（团队）给予奖励</a:t>
            </a:r>
            <a:r>
              <a:rPr lang="zh-CN" altLang="en-US" sz="2200" kern="0" dirty="0">
                <a:latin typeface="楷体" panose="02010609060101010101" pitchFamily="49" charset="-122"/>
                <a:ea typeface="楷体" panose="02010609060101010101" pitchFamily="49" charset="-122"/>
              </a:rPr>
              <a:t>（由学校认定）</a:t>
            </a:r>
            <a:r>
              <a:rPr lang="zh-CN" altLang="en-US" sz="2200" kern="0" dirty="0" smtClean="0">
                <a:solidFill>
                  <a:prstClr val="black"/>
                </a:solidFill>
                <a:latin typeface="楷体" panose="02010609060101010101" pitchFamily="49" charset="-122"/>
                <a:ea typeface="楷体" panose="02010609060101010101" pitchFamily="49" charset="-122"/>
              </a:rPr>
              <a:t>。</a:t>
            </a: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6"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r>
              <a:rPr lang="zh-CN" altLang="en-US" dirty="0"/>
              <a:t>教育部、全国各专业 研究生教育指导委员会等重要学科竞赛（以学校认定为准）</a:t>
            </a:r>
            <a:endParaRPr lang="zh-CN" altLang="en-US" dirty="0"/>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43905" y="1034367"/>
            <a:ext cx="7220466" cy="1532727"/>
          </a:xfrm>
          <a:prstGeom prst="rect">
            <a:avLst/>
          </a:prstGeom>
        </p:spPr>
        <p:txBody>
          <a:bodyPr wrap="square">
            <a:spAutoFit/>
          </a:bodyPr>
          <a:lstStyle/>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研究生在</a:t>
            </a:r>
            <a:r>
              <a:rPr lang="zh-CN" altLang="en-US" sz="2600" b="1" dirty="0">
                <a:solidFill>
                  <a:srgbClr val="C00000"/>
                </a:solidFill>
                <a:latin typeface="楷体" panose="02010609060101010101" pitchFamily="49" charset="-122"/>
                <a:ea typeface="楷体" panose="02010609060101010101" pitchFamily="49" charset="-122"/>
              </a:rPr>
              <a:t>“互联网</a:t>
            </a:r>
            <a:r>
              <a:rPr lang="en-US" altLang="zh-CN" sz="2600" b="1" dirty="0">
                <a:solidFill>
                  <a:srgbClr val="C00000"/>
                </a:solidFill>
                <a:latin typeface="楷体" panose="02010609060101010101" pitchFamily="49" charset="-122"/>
                <a:ea typeface="楷体" panose="02010609060101010101" pitchFamily="49" charset="-122"/>
              </a:rPr>
              <a:t>+</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创新实践系列大赛等</a:t>
            </a:r>
            <a:r>
              <a:rPr lang="zh-CN" altLang="en-US" sz="2600" b="1" dirty="0">
                <a:latin typeface="楷体" panose="02010609060101010101" pitchFamily="49" charset="-122"/>
                <a:ea typeface="楷体" panose="02010609060101010101" pitchFamily="49" charset="-122"/>
              </a:rPr>
              <a:t>重大赛事</a:t>
            </a:r>
            <a:endParaRPr lang="en-US" altLang="zh-CN" sz="2600" b="1" dirty="0">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主要获奖（</a:t>
            </a:r>
            <a:r>
              <a:rPr lang="en-US" altLang="zh-CN" sz="2600" b="1" dirty="0" smtClean="0">
                <a:solidFill>
                  <a:srgbClr val="C00000"/>
                </a:solidFill>
                <a:latin typeface="楷体" panose="02010609060101010101" pitchFamily="49" charset="-122"/>
                <a:ea typeface="楷体" panose="02010609060101010101" pitchFamily="49" charset="-122"/>
              </a:rPr>
              <a:t>2019-2020</a:t>
            </a:r>
            <a:r>
              <a:rPr lang="zh-CN" altLang="en-US" sz="2600" b="1" dirty="0" smtClean="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213518" y="2467435"/>
            <a:ext cx="11764963" cy="4042132"/>
          </a:xfrm>
          <a:prstGeom prst="rect">
            <a:avLst/>
          </a:prstGeom>
        </p:spPr>
        <p:txBody>
          <a:bodyPr wrap="square">
            <a:spAutoFit/>
          </a:bodyPr>
          <a:lstStyle/>
          <a:p>
            <a:pPr>
              <a:lnSpc>
                <a:spcPts val="2800"/>
              </a:lnSpc>
            </a:pPr>
            <a:r>
              <a:rPr lang="en-US" altLang="zh-CN"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第五、六届</a:t>
            </a:r>
            <a:r>
              <a:rPr lang="zh-CN" altLang="en-US" dirty="0">
                <a:latin typeface="楷体" panose="02010609060101010101" pitchFamily="49" charset="-122"/>
                <a:ea typeface="楷体" panose="02010609060101010101" pitchFamily="49" charset="-122"/>
              </a:rPr>
              <a:t>中国“互联网</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大学生创新创业大赛：</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2019</a:t>
            </a:r>
            <a:r>
              <a:rPr lang="zh-CN" altLang="en-US" dirty="0">
                <a:latin typeface="楷体" panose="02010609060101010101" pitchFamily="49" charset="-122"/>
                <a:ea typeface="楷体" panose="02010609060101010101" pitchFamily="49" charset="-122"/>
              </a:rPr>
              <a:t>年</a:t>
            </a:r>
            <a:r>
              <a:rPr lang="zh-CN" altLang="en-US" dirty="0" smtClean="0">
                <a:latin typeface="楷体" panose="02010609060101010101" pitchFamily="49" charset="-122"/>
                <a:ea typeface="楷体" panose="02010609060101010101" pitchFamily="49" charset="-122"/>
              </a:rPr>
              <a:t>：全国总决赛</a:t>
            </a:r>
            <a:r>
              <a:rPr lang="zh-CN" altLang="en-US" b="1" dirty="0">
                <a:latin typeface="楷体" panose="02010609060101010101" pitchFamily="49" charset="-122"/>
                <a:ea typeface="楷体" panose="02010609060101010101" pitchFamily="49" charset="-122"/>
              </a:rPr>
              <a:t>金奖</a:t>
            </a:r>
            <a:r>
              <a:rPr lang="en-US" altLang="zh-CN" b="1" dirty="0">
                <a:solidFill>
                  <a:srgbClr val="C00000"/>
                </a:solidFill>
                <a:latin typeface="楷体" panose="02010609060101010101" pitchFamily="49" charset="-122"/>
                <a:ea typeface="楷体" panose="02010609060101010101" pitchFamily="49" charset="-122"/>
              </a:rPr>
              <a:t>2</a:t>
            </a:r>
            <a:r>
              <a:rPr lang="zh-CN" altLang="en-US" b="1" dirty="0">
                <a:latin typeface="楷体" panose="02010609060101010101" pitchFamily="49" charset="-122"/>
                <a:ea typeface="楷体" panose="02010609060101010101" pitchFamily="49" charset="-122"/>
              </a:rPr>
              <a:t>项</a:t>
            </a:r>
            <a:r>
              <a:rPr lang="zh-CN" altLang="en-US" dirty="0">
                <a:latin typeface="楷体" panose="02010609060101010101" pitchFamily="49" charset="-122"/>
                <a:ea typeface="楷体" panose="02010609060101010101" pitchFamily="49" charset="-122"/>
              </a:rPr>
              <a:t>、银奖</a:t>
            </a:r>
            <a:r>
              <a:rPr lang="en-US" altLang="zh-CN" b="1"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项、铜奖</a:t>
            </a:r>
            <a:r>
              <a:rPr lang="en-US" altLang="zh-CN" dirty="0">
                <a:latin typeface="楷体" panose="02010609060101010101" pitchFamily="49" charset="-122"/>
                <a:ea typeface="楷体" panose="02010609060101010101" pitchFamily="49" charset="-122"/>
              </a:rPr>
              <a:t>3</a:t>
            </a:r>
            <a:r>
              <a:rPr lang="zh-CN" altLang="en-US" dirty="0" smtClean="0">
                <a:latin typeface="楷体" panose="02010609060101010101" pitchFamily="49" charset="-122"/>
                <a:ea typeface="楷体" panose="02010609060101010101" pitchFamily="49" charset="-122"/>
              </a:rPr>
              <a:t>项；</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en-US" b="1" dirty="0" smtClean="0">
                <a:latin typeface="楷体" panose="02010609060101010101" pitchFamily="49" charset="-122"/>
                <a:ea typeface="楷体" panose="02010609060101010101" pitchFamily="49" charset="-122"/>
              </a:rPr>
              <a:t>总决赛金奖</a:t>
            </a:r>
            <a:r>
              <a:rPr lang="en-US" altLang="zh-CN" b="1" dirty="0" smtClean="0">
                <a:solidFill>
                  <a:srgbClr val="C00000"/>
                </a:solidFill>
                <a:latin typeface="楷体" panose="02010609060101010101" pitchFamily="49" charset="-122"/>
                <a:ea typeface="楷体" panose="02010609060101010101" pitchFamily="49" charset="-122"/>
              </a:rPr>
              <a:t>1</a:t>
            </a:r>
            <a:r>
              <a:rPr lang="zh-CN" altLang="en-US" b="1" dirty="0" smtClean="0">
                <a:latin typeface="楷体" panose="02010609060101010101" pitchFamily="49" charset="-122"/>
                <a:ea typeface="楷体" panose="02010609060101010101" pitchFamily="49" charset="-122"/>
              </a:rPr>
              <a:t>项</a:t>
            </a:r>
            <a:r>
              <a:rPr lang="zh-CN" altLang="en-US" dirty="0">
                <a:latin typeface="楷体" panose="02010609060101010101" pitchFamily="49" charset="-122"/>
                <a:ea typeface="楷体" panose="02010609060101010101" pitchFamily="49" charset="-122"/>
              </a:rPr>
              <a:t>、银奖</a:t>
            </a:r>
            <a:r>
              <a:rPr lang="en-US" altLang="zh-CN" b="1"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铜奖</a:t>
            </a:r>
            <a:r>
              <a:rPr lang="en-US" altLang="zh-CN" dirty="0" smtClean="0">
                <a:latin typeface="楷体" panose="02010609060101010101" pitchFamily="49" charset="-122"/>
                <a:ea typeface="楷体" panose="02010609060101010101" pitchFamily="49" charset="-122"/>
              </a:rPr>
              <a:t>4</a:t>
            </a:r>
            <a:r>
              <a:rPr lang="zh-CN" altLang="en-US" dirty="0" smtClean="0">
                <a:latin typeface="楷体" panose="02010609060101010101" pitchFamily="49" charset="-122"/>
                <a:ea typeface="楷体" panose="02010609060101010101" pitchFamily="49" charset="-122"/>
              </a:rPr>
              <a:t>项</a:t>
            </a:r>
            <a:endParaRPr lang="zh-CN" altLang="en-US"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2</a:t>
            </a:r>
            <a:r>
              <a:rPr lang="zh-CN" altLang="en-US" dirty="0" smtClean="0">
                <a:latin typeface="楷体" panose="02010609060101010101" pitchFamily="49" charset="-122"/>
                <a:ea typeface="楷体" panose="02010609060101010101" pitchFamily="49" charset="-122"/>
              </a:rPr>
              <a:t>、第</a:t>
            </a:r>
            <a:r>
              <a:rPr lang="zh-CN" altLang="zh-CN" dirty="0" smtClean="0">
                <a:latin typeface="楷体" panose="02010609060101010101" pitchFamily="49" charset="-122"/>
                <a:ea typeface="楷体" panose="02010609060101010101" pitchFamily="49" charset="-122"/>
              </a:rPr>
              <a:t>十六</a:t>
            </a:r>
            <a:r>
              <a:rPr lang="zh-CN" altLang="zh-CN" dirty="0">
                <a:latin typeface="楷体" panose="02010609060101010101" pitchFamily="49" charset="-122"/>
                <a:ea typeface="楷体" panose="02010609060101010101" pitchFamily="49" charset="-122"/>
              </a:rPr>
              <a:t>届“挑战杯”北航投全国大学生课外学术科技作品竞赛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effectLst/>
                <a:ea typeface="等线" panose="02010600030101010101" charset="-122"/>
                <a:cs typeface="Times New Roman" panose="02020603050405020304" pitchFamily="18" charset="0"/>
              </a:rPr>
              <a:t>      </a:t>
            </a:r>
            <a:r>
              <a:rPr lang="en-US" altLang="zh-CN" b="1" dirty="0" smtClean="0">
                <a:latin typeface="楷体" panose="02010609060101010101" pitchFamily="49" charset="-122"/>
                <a:ea typeface="楷体" panose="02010609060101010101" pitchFamily="49" charset="-122"/>
              </a:rPr>
              <a:t> </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中国研究生电子设计竞赛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 </a:t>
            </a:r>
            <a:r>
              <a:rPr lang="en-US" altLang="zh-CN" dirty="0">
                <a:latin typeface="楷体" panose="02010609060101010101" pitchFamily="49" charset="-122"/>
                <a:ea typeface="楷体" panose="02010609060101010101" pitchFamily="49" charset="-122"/>
              </a:rPr>
              <a:t>2019</a:t>
            </a:r>
            <a:r>
              <a:rPr lang="zh-CN" altLang="en-US" dirty="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5</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smtClean="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zh-CN" dirty="0">
                <a:latin typeface="楷体" panose="02010609060101010101" pitchFamily="49" charset="-122"/>
                <a:ea typeface="楷体" panose="02010609060101010101" pitchFamily="49" charset="-122"/>
              </a:rPr>
              <a:t>技术</a:t>
            </a:r>
            <a:r>
              <a:rPr lang="zh-CN" altLang="zh-CN" dirty="0" smtClean="0">
                <a:latin typeface="楷体" panose="02010609060101010101" pitchFamily="49" charset="-122"/>
                <a:ea typeface="楷体" panose="02010609060101010101" pitchFamily="49" charset="-122"/>
              </a:rPr>
              <a:t>类</a:t>
            </a:r>
            <a:r>
              <a:rPr lang="zh-CN" altLang="en-US" dirty="0">
                <a:latin typeface="楷体" panose="02010609060101010101" pitchFamily="49" charset="-122"/>
                <a:ea typeface="楷体" panose="02010609060101010101" pitchFamily="49" charset="-122"/>
              </a:rPr>
              <a:t>全国</a:t>
            </a:r>
            <a:r>
              <a:rPr lang="zh-CN" altLang="zh-CN" dirty="0" smtClean="0">
                <a:latin typeface="楷体" panose="02010609060101010101" pitchFamily="49" charset="-122"/>
                <a:ea typeface="楷体" panose="02010609060101010101" pitchFamily="49" charset="-122"/>
              </a:rPr>
              <a:t>一等奖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项、二等奖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，华</a:t>
            </a:r>
            <a:r>
              <a:rPr lang="zh-CN" altLang="zh-CN" dirty="0">
                <a:latin typeface="楷体" panose="02010609060101010101" pitchFamily="49" charset="-122"/>
                <a:ea typeface="楷体" panose="02010609060101010101" pitchFamily="49" charset="-122"/>
              </a:rPr>
              <a:t>为专项</a:t>
            </a:r>
            <a:r>
              <a:rPr lang="zh-CN" altLang="zh-CN" dirty="0" smtClean="0">
                <a:latin typeface="楷体" panose="02010609060101010101" pitchFamily="49" charset="-122"/>
                <a:ea typeface="楷体" panose="02010609060101010101" pitchFamily="49" charset="-122"/>
              </a:rPr>
              <a:t>特等</a:t>
            </a:r>
            <a:endParaRPr lang="en-US" altLang="zh-CN" dirty="0" smtClean="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   </a:t>
            </a:r>
            <a:r>
              <a:rPr lang="zh-CN" altLang="zh-CN" dirty="0" smtClean="0">
                <a:latin typeface="楷体" panose="02010609060101010101" pitchFamily="49" charset="-122"/>
                <a:ea typeface="楷体" panose="02010609060101010101" pitchFamily="49" charset="-122"/>
              </a:rPr>
              <a:t>奖</a:t>
            </a:r>
            <a:r>
              <a:rPr lang="zh-CN" altLang="zh-CN" dirty="0">
                <a:latin typeface="楷体" panose="02010609060101010101" pitchFamily="49" charset="-122"/>
                <a:ea typeface="楷体" panose="02010609060101010101" pitchFamily="49" charset="-122"/>
              </a:rPr>
              <a:t>亚军</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项、二等奖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项，商业计划书专项赛一等奖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一等奖获奖总数</a:t>
            </a:r>
            <a:r>
              <a:rPr lang="zh-CN" altLang="zh-CN" dirty="0" smtClean="0">
                <a:latin typeface="楷体" panose="02010609060101010101" pitchFamily="49" charset="-122"/>
                <a:ea typeface="楷体" panose="02010609060101010101" pitchFamily="49" charset="-122"/>
              </a:rPr>
              <a:t>连续</a:t>
            </a:r>
            <a:r>
              <a:rPr lang="zh-CN" altLang="en-US" dirty="0" smtClean="0">
                <a:latin typeface="楷体" panose="02010609060101010101" pitchFamily="49" charset="-122"/>
                <a:ea typeface="楷体" panose="02010609060101010101" pitchFamily="49" charset="-122"/>
              </a:rPr>
              <a:t>多</a:t>
            </a:r>
            <a:r>
              <a:rPr lang="zh-CN" altLang="zh-CN" dirty="0" smtClean="0">
                <a:latin typeface="楷体" panose="02010609060101010101" pitchFamily="49" charset="-122"/>
                <a:ea typeface="楷体" panose="02010609060101010101" pitchFamily="49" charset="-122"/>
              </a:rPr>
              <a:t>年居</a:t>
            </a:r>
            <a:r>
              <a:rPr lang="zh-CN" altLang="en-US" dirty="0" smtClean="0">
                <a:latin typeface="楷体" panose="02010609060101010101" pitchFamily="49" charset="-122"/>
                <a:ea typeface="楷体" panose="02010609060101010101" pitchFamily="49" charset="-122"/>
              </a:rPr>
              <a:t>国内前列</a:t>
            </a:r>
            <a:r>
              <a:rPr lang="zh-CN" altLang="zh-CN" dirty="0" smtClean="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4</a:t>
            </a:r>
            <a:r>
              <a:rPr lang="zh-CN" altLang="en-US" dirty="0" smtClean="0">
                <a:latin typeface="楷体" panose="02010609060101010101" pitchFamily="49" charset="-122"/>
                <a:ea typeface="楷体" panose="02010609060101010101" pitchFamily="49" charset="-122"/>
              </a:rPr>
              <a:t>、第二、三届</a:t>
            </a:r>
            <a:r>
              <a:rPr lang="zh-CN" altLang="zh-CN" dirty="0" smtClean="0">
                <a:latin typeface="楷体" panose="02010609060101010101" pitchFamily="49" charset="-122"/>
                <a:ea typeface="楷体" panose="02010609060101010101" pitchFamily="49" charset="-122"/>
              </a:rPr>
              <a:t>中国</a:t>
            </a:r>
            <a:r>
              <a:rPr lang="zh-CN" altLang="zh-CN" dirty="0">
                <a:latin typeface="楷体" panose="02010609060101010101" pitchFamily="49" charset="-122"/>
                <a:ea typeface="楷体" panose="02010609060101010101" pitchFamily="49" charset="-122"/>
              </a:rPr>
              <a:t>研究生创“芯”大赛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2019</a:t>
            </a:r>
            <a:r>
              <a:rPr lang="zh-CN" altLang="en-US" dirty="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en-US"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3</a:t>
            </a:r>
            <a:r>
              <a:rPr lang="zh-CN" altLang="zh-CN" dirty="0" smtClean="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zh-CN" dirty="0">
                <a:latin typeface="楷体" panose="02010609060101010101" pitchFamily="49" charset="-122"/>
                <a:ea typeface="楷体" panose="02010609060101010101" pitchFamily="49" charset="-122"/>
              </a:rPr>
              <a:t>全国</a:t>
            </a:r>
            <a:r>
              <a:rPr lang="zh-CN" altLang="en-US"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5</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a:t>
            </a:r>
            <a:r>
              <a:rPr lang="zh-CN" altLang="en-US" dirty="0">
                <a:latin typeface="楷体" panose="02010609060101010101" pitchFamily="49" charset="-122"/>
                <a:ea typeface="楷体" panose="02010609060101010101" pitchFamily="49" charset="-122"/>
              </a:rPr>
              <a:t>数学建模</a:t>
            </a:r>
            <a:r>
              <a:rPr lang="zh-CN" altLang="zh-CN" dirty="0">
                <a:latin typeface="楷体" panose="02010609060101010101" pitchFamily="49" charset="-122"/>
                <a:ea typeface="楷体" panose="02010609060101010101" pitchFamily="49" charset="-122"/>
              </a:rPr>
              <a:t>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2019</a:t>
            </a:r>
            <a:r>
              <a:rPr lang="zh-CN" altLang="en-US" dirty="0" smtClean="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项、二等奖</a:t>
            </a:r>
            <a:r>
              <a:rPr lang="en-US" altLang="zh-CN" b="1" dirty="0">
                <a:latin typeface="楷体" panose="02010609060101010101" pitchFamily="49" charset="-122"/>
                <a:ea typeface="楷体" panose="02010609060101010101" pitchFamily="49" charset="-122"/>
              </a:rPr>
              <a:t>38</a:t>
            </a:r>
            <a:r>
              <a:rPr lang="zh-CN" altLang="zh-CN" dirty="0">
                <a:latin typeface="楷体" panose="02010609060101010101" pitchFamily="49" charset="-122"/>
                <a:ea typeface="楷体" panose="02010609060101010101" pitchFamily="49" charset="-122"/>
              </a:rPr>
              <a:t>项（全国第八</a:t>
            </a:r>
            <a:r>
              <a:rPr lang="zh-CN"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2020</a:t>
            </a:r>
            <a:r>
              <a:rPr lang="zh-CN" altLang="en-US" dirty="0" smtClean="0">
                <a:latin typeface="楷体" panose="02010609060101010101" pitchFamily="49" charset="-122"/>
                <a:ea typeface="楷体" panose="02010609060101010101" pitchFamily="49" charset="-122"/>
              </a:rPr>
              <a:t>年</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二等奖</a:t>
            </a:r>
            <a:r>
              <a:rPr lang="en-US" altLang="zh-CN" b="1" dirty="0" smtClean="0">
                <a:latin typeface="楷体" panose="02010609060101010101" pitchFamily="49" charset="-122"/>
                <a:ea typeface="楷体" panose="02010609060101010101" pitchFamily="49" charset="-122"/>
              </a:rPr>
              <a:t>45</a:t>
            </a:r>
            <a:r>
              <a:rPr lang="zh-CN" altLang="zh-CN" dirty="0" smtClean="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（全国</a:t>
            </a:r>
            <a:r>
              <a:rPr lang="zh-CN" altLang="zh-CN" dirty="0" smtClean="0">
                <a:latin typeface="楷体" panose="02010609060101010101" pitchFamily="49" charset="-122"/>
                <a:ea typeface="楷体" panose="02010609060101010101" pitchFamily="49" charset="-122"/>
              </a:rPr>
              <a:t>第</a:t>
            </a:r>
            <a:r>
              <a:rPr lang="zh-CN" altLang="en-US" dirty="0" smtClean="0">
                <a:latin typeface="楷体" panose="02010609060101010101" pitchFamily="49" charset="-122"/>
                <a:ea typeface="楷体" panose="02010609060101010101" pitchFamily="49" charset="-122"/>
              </a:rPr>
              <a:t>七</a:t>
            </a:r>
            <a:r>
              <a:rPr lang="zh-CN" altLang="zh-CN" dirty="0" smtClean="0">
                <a:latin typeface="楷体" panose="02010609060101010101" pitchFamily="49" charset="-122"/>
                <a:ea typeface="楷体" panose="02010609060101010101" pitchFamily="49" charset="-122"/>
              </a:rPr>
              <a:t>）</a:t>
            </a:r>
            <a:endParaRPr lang="zh-CN" altLang="en-US"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cxnSp>
        <p:nvCxnSpPr>
          <p:cNvPr id="10" name="直接连接符 43"/>
          <p:cNvCxnSpPr/>
          <p:nvPr/>
        </p:nvCxnSpPr>
        <p:spPr>
          <a:xfrm>
            <a:off x="881352" y="2819314"/>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flipH="1">
            <a:off x="867299" y="2936638"/>
            <a:ext cx="10480" cy="2649487"/>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83832" y="2711314"/>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1881808" y="447479"/>
            <a:ext cx="4916557"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培养基本要求与依据</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
        <p:nvSpPr>
          <p:cNvPr id="14" name="文本框 13"/>
          <p:cNvSpPr txBox="1"/>
          <p:nvPr/>
        </p:nvSpPr>
        <p:spPr>
          <a:xfrm>
            <a:off x="1022643" y="2927314"/>
            <a:ext cx="11254210" cy="2862322"/>
          </a:xfrm>
          <a:prstGeom prst="rect">
            <a:avLst/>
          </a:prstGeom>
          <a:noFill/>
        </p:spPr>
        <p:txBody>
          <a:bodyPr wrap="square" rtlCol="0">
            <a:spAutoFit/>
          </a:bodyPr>
          <a:lstStyle/>
          <a:p>
            <a:pPr>
              <a:lnSpc>
                <a:spcPct val="150000"/>
              </a:lnSpc>
            </a:pP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1</a:t>
            </a:r>
            <a:r>
              <a:rPr lang="zh-CN" altLang="en-US" sz="2000"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华东师范大学研究生卓越育人工作方案（试行）</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师委</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〔2020〕31</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华东师范大学博士研究生培养质量提升三年行动计划（</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2019-2021</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（华师研</a:t>
            </a:r>
            <a:r>
              <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〕310</a:t>
            </a:r>
            <a:r>
              <a:rPr lang="zh-CN" altLang="en-US" sz="16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16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《华东师范大学博士研究生培养工作规定》（华师研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7</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《华东师范大学研究生课程学习和成绩管理规定》（华师研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349号）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rPr>
              <a:t>5</a:t>
            </a:r>
            <a:r>
              <a:rPr lang="zh-CN" altLang="en-US" sz="2000" b="1" dirty="0" smtClean="0">
                <a:solidFill>
                  <a:prstClr val="black"/>
                </a:solidFill>
                <a:latin typeface="楷体" panose="02010609060101010101" pitchFamily="49" charset="-122"/>
                <a:ea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华东师范大学研究生学籍管理规定</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350</a:t>
            </a:r>
            <a:r>
              <a:rPr lang="zh-CN" altLang="en-US" sz="2000" b="1" dirty="0">
                <a:solidFill>
                  <a:prstClr val="black"/>
                </a:solidFill>
                <a:latin typeface="楷体" panose="02010609060101010101" pitchFamily="49" charset="-122"/>
                <a:ea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    …   …    … </a:t>
            </a:r>
            <a:endParaRPr lang="zh-CN" altLang="en-US" sz="1600" b="1" dirty="0">
              <a:solidFill>
                <a:prstClr val="black"/>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56444" y="401556"/>
            <a:ext cx="3736731"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九</a:t>
            </a:r>
            <a:r>
              <a:rPr lang="zh-CN" altLang="en-US" sz="4000" b="1" kern="0" dirty="0">
                <a:solidFill>
                  <a:srgbClr val="FFFF00"/>
                </a:solidFill>
                <a:latin typeface="华文新魏" panose="02010800040101010101" pitchFamily="2" charset="-122"/>
                <a:ea typeface="华文新魏" panose="02010800040101010101" pitchFamily="2" charset="-122"/>
              </a:rPr>
              <a:t>、创新创业</a:t>
            </a:r>
            <a:endParaRPr lang="zh-CN"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28" name="矩形 27"/>
          <p:cNvSpPr/>
          <p:nvPr/>
        </p:nvSpPr>
        <p:spPr>
          <a:xfrm>
            <a:off x="749266" y="5785460"/>
            <a:ext cx="10800938" cy="637675"/>
          </a:xfrm>
          <a:prstGeom prst="rect">
            <a:avLst/>
          </a:prstGeom>
        </p:spPr>
        <p:txBody>
          <a:bodyPr wrap="square">
            <a:spAutoFit/>
          </a:bodyPr>
          <a:lstStyle/>
          <a:p>
            <a:pPr>
              <a:lnSpc>
                <a:spcPct val="150000"/>
              </a:lnSpc>
              <a:defRPr/>
            </a:pPr>
            <a:endParaRPr lang="en-US" altLang="zh-CN" sz="2800" kern="0" dirty="0">
              <a:solidFill>
                <a:prstClr val="black"/>
              </a:solidFill>
              <a:latin typeface="楷体" panose="02010609060101010101" pitchFamily="49" charset="-122"/>
              <a:ea typeface="楷体" panose="02010609060101010101" pitchFamily="49" charset="-122"/>
            </a:endParaRPr>
          </a:p>
        </p:txBody>
      </p:sp>
      <p:sp>
        <p:nvSpPr>
          <p:cNvPr id="3" name="内容占位符 2"/>
          <p:cNvSpPr txBox="1"/>
          <p:nvPr/>
        </p:nvSpPr>
        <p:spPr>
          <a:xfrm>
            <a:off x="1080728" y="239262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以提升研究生创新实践能力培养为核心，深化研究生院、创新创业学院合作，落实部分院系的主体责任，多方联动，双创课程、科研训练、学科竞赛、双创基地、创业指导、政策激励等多措并举，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a:t>
            </a:r>
            <a:r>
              <a:rPr lang="zh-CN" altLang="en-US" sz="2200">
                <a:solidFill>
                  <a:prstClr val="black"/>
                </a:solidFill>
                <a:latin typeface="楷体" panose="02010609060101010101" pitchFamily="49" charset="-122"/>
                <a:ea typeface="楷体" panose="02010609060101010101" pitchFamily="49" charset="-122"/>
              </a:rPr>
              <a:t>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7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43666" y="2796126"/>
            <a:ext cx="8435975" cy="157024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zh-CN" altLang="zh-CN" sz="2200" dirty="0">
                <a:latin typeface="楷体" panose="02010609060101010101" pitchFamily="49" charset="-122"/>
                <a:ea typeface="楷体" panose="02010609060101010101" pitchFamily="49" charset="-122"/>
              </a:rPr>
              <a:t>学位论文是对硕士生进行科学研究的全面训练，是培养其综合运用所学知识分析问题和解决问题能力的重要环节，也是衡量硕士生能否获得学位的重要依据之一。</a:t>
            </a:r>
            <a:endParaRPr lang="en-US" altLang="zh-CN" sz="2200" dirty="0">
              <a:latin typeface="楷体" panose="02010609060101010101" pitchFamily="49" charset="-122"/>
              <a:ea typeface="楷体" panose="02010609060101010101" pitchFamily="49" charset="-122"/>
            </a:endParaRPr>
          </a:p>
        </p:txBody>
      </p:sp>
      <p:sp>
        <p:nvSpPr>
          <p:cNvPr id="9" name="标题 1"/>
          <p:cNvSpPr txBox="1"/>
          <p:nvPr/>
        </p:nvSpPr>
        <p:spPr>
          <a:xfrm>
            <a:off x="1556444" y="466286"/>
            <a:ext cx="3550920"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r>
              <a:rPr lang="zh-CN" altLang="en-US" b="1" kern="0" dirty="0">
                <a:solidFill>
                  <a:srgbClr val="FFFF00"/>
                </a:solidFill>
                <a:latin typeface="华文新魏" panose="02010800040101010101" pitchFamily="2" charset="-122"/>
                <a:ea typeface="华文新魏" panose="02010800040101010101" pitchFamily="2" charset="-122"/>
              </a:rPr>
              <a:t>十、学位论文</a:t>
            </a:r>
            <a:endParaRPr lang="zh-CN" altLang="en-US" b="1" kern="0" dirty="0">
              <a:solidFill>
                <a:srgbClr val="FFFF00"/>
              </a:solidFill>
              <a:latin typeface="华文新魏" panose="02010800040101010101" pitchFamily="2" charset="-122"/>
              <a:ea typeface="华文新魏" panose="02010800040101010101" pitchFamily="2" charset="-122"/>
            </a:endParaRPr>
          </a:p>
        </p:txBody>
      </p:sp>
      <p:grpSp>
        <p:nvGrpSpPr>
          <p:cNvPr id="10" name="组 9"/>
          <p:cNvGrpSpPr/>
          <p:nvPr/>
        </p:nvGrpSpPr>
        <p:grpSpPr>
          <a:xfrm>
            <a:off x="1125443" y="2631506"/>
            <a:ext cx="2911615" cy="1650348"/>
            <a:chOff x="272703" y="1362302"/>
            <a:chExt cx="2911615" cy="1650348"/>
          </a:xfrm>
        </p:grpSpPr>
        <p:cxnSp>
          <p:nvCxnSpPr>
            <p:cNvPr id="11" name="直接连接符 43"/>
            <p:cNvCxnSpPr/>
            <p:nvPr/>
          </p:nvCxnSpPr>
          <p:spPr>
            <a:xfrm>
              <a:off x="376006" y="1435354"/>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2" name="直接连接符 45"/>
            <p:cNvCxnSpPr/>
            <p:nvPr/>
          </p:nvCxnSpPr>
          <p:spPr>
            <a:xfrm>
              <a:off x="376006" y="1460918"/>
              <a:ext cx="29841" cy="1551732"/>
            </a:xfrm>
            <a:prstGeom prst="line">
              <a:avLst/>
            </a:prstGeom>
          </p:spPr>
          <p:style>
            <a:lnRef idx="1">
              <a:schemeClr val="accent6"/>
            </a:lnRef>
            <a:fillRef idx="0">
              <a:schemeClr val="accent6"/>
            </a:fillRef>
            <a:effectRef idx="0">
              <a:schemeClr val="accent6"/>
            </a:effectRef>
            <a:fontRef idx="minor">
              <a:schemeClr val="tx1"/>
            </a:fontRef>
          </p:style>
        </p:cxnSp>
        <p:sp>
          <p:nvSpPr>
            <p:cNvPr id="13" name="矩形 12"/>
            <p:cNvSpPr/>
            <p:nvPr/>
          </p:nvSpPr>
          <p:spPr>
            <a:xfrm>
              <a:off x="272703" y="1362302"/>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cxnSp>
        <p:nvCxnSpPr>
          <p:cNvPr id="14" name="直接连接符 43"/>
          <p:cNvCxnSpPr/>
          <p:nvPr/>
        </p:nvCxnSpPr>
        <p:spPr>
          <a:xfrm>
            <a:off x="1244755" y="478730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244755" y="4787301"/>
            <a:ext cx="13832" cy="822191"/>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125443" y="4679301"/>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1314564" y="5032224"/>
            <a:ext cx="6255449" cy="430887"/>
          </a:xfrm>
          <a:prstGeom prst="rect">
            <a:avLst/>
          </a:prstGeom>
        </p:spPr>
        <p:txBody>
          <a:bodyPr wrap="square">
            <a:spAutoFit/>
          </a:bodyPr>
          <a:lstStyle/>
          <a:p>
            <a:r>
              <a:rPr lang="zh-CN" altLang="zh-CN" sz="2200" dirty="0">
                <a:latin typeface="楷体" panose="02010609060101010101" pitchFamily="49" charset="-122"/>
                <a:ea typeface="楷体" panose="02010609060101010101" pitchFamily="49" charset="-122"/>
              </a:rPr>
              <a:t>硕士生完成学位论文的时间一般</a:t>
            </a:r>
            <a:r>
              <a:rPr lang="zh-CN" altLang="zh-CN" sz="2200" b="1" dirty="0">
                <a:solidFill>
                  <a:srgbClr val="0070C0"/>
                </a:solidFill>
                <a:latin typeface="楷体" panose="02010609060101010101" pitchFamily="49" charset="-122"/>
                <a:ea typeface="楷体" panose="02010609060101010101" pitchFamily="49" charset="-122"/>
              </a:rPr>
              <a:t>不少于</a:t>
            </a:r>
            <a:r>
              <a:rPr lang="en-US" altLang="zh-CN" sz="2200" b="1" dirty="0">
                <a:solidFill>
                  <a:srgbClr val="0070C0"/>
                </a:solidFill>
                <a:latin typeface="楷体" panose="02010609060101010101" pitchFamily="49" charset="-122"/>
                <a:ea typeface="楷体" panose="02010609060101010101" pitchFamily="49" charset="-122"/>
              </a:rPr>
              <a:t>1</a:t>
            </a:r>
            <a:r>
              <a:rPr lang="zh-CN" altLang="zh-CN" sz="2200" b="1" dirty="0">
                <a:solidFill>
                  <a:srgbClr val="0070C0"/>
                </a:solidFill>
                <a:latin typeface="楷体" panose="02010609060101010101" pitchFamily="49" charset="-122"/>
                <a:ea typeface="楷体" panose="02010609060101010101" pitchFamily="49" charset="-122"/>
              </a:rPr>
              <a:t>年</a:t>
            </a:r>
            <a:r>
              <a:rPr lang="zh-CN" altLang="zh-CN" sz="2200" dirty="0">
                <a:latin typeface="楷体" panose="02010609060101010101" pitchFamily="49" charset="-122"/>
                <a:ea typeface="楷体" panose="02010609060101010101" pitchFamily="49" charset="-122"/>
              </a:rPr>
              <a:t>。</a:t>
            </a:r>
            <a:endParaRPr lang="zh-CN" altLang="zh-CN" sz="22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rPr>
              <a:t>http://www.yjsy.ecnu.edu.cn/</a:t>
            </a:r>
            <a:endPar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endParaRPr>
          </a:p>
        </p:txBody>
      </p:sp>
      <p:pic>
        <p:nvPicPr>
          <p:cNvPr id="9" name="图片 1"/>
          <p:cNvPicPr>
            <a:picLocks noChangeAspect="1"/>
          </p:cNvPicPr>
          <p:nvPr/>
        </p:nvPicPr>
        <p:blipFill>
          <a:blip r:embed="rId2"/>
          <a:stretch>
            <a:fillRect/>
          </a:stretch>
        </p:blipFill>
        <p:spPr>
          <a:xfrm>
            <a:off x="1846729" y="2239252"/>
            <a:ext cx="6136686" cy="3794204"/>
          </a:xfrm>
          <a:prstGeom prst="rect">
            <a:avLst/>
          </a:prstGeom>
          <a:noFill/>
          <a:ln w="9525">
            <a:noFill/>
          </a:ln>
        </p:spPr>
      </p:pic>
      <p:sp>
        <p:nvSpPr>
          <p:cNvPr id="11" name="标题 1"/>
          <p:cNvSpPr txBox="1"/>
          <p:nvPr/>
        </p:nvSpPr>
        <p:spPr>
          <a:xfrm>
            <a:off x="1846729"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endParaRPr lang="zh-CN" altLang="en-US" b="1" kern="0" dirty="0">
              <a:solidFill>
                <a:srgbClr val="FFFF00"/>
              </a:solidFill>
              <a:latin typeface="华文新魏" panose="02010800040101010101" pitchFamily="2" charset="-122"/>
              <a:ea typeface="华文新魏" panose="02010800040101010101" pitchFamily="2" charset="-122"/>
            </a:endParaRPr>
          </a:p>
        </p:txBody>
      </p:sp>
      <p:sp>
        <p:nvSpPr>
          <p:cNvPr id="12" name="内容占位符 2"/>
          <p:cNvSpPr txBox="1"/>
          <p:nvPr/>
        </p:nvSpPr>
        <p:spPr>
          <a:xfrm>
            <a:off x="8106508" y="1281048"/>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rPr>
              <a:t>ECNU_GRAD_EDU</a:t>
            </a:r>
            <a:endPar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endParaRP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anose="020B0604020202020204" charset="-122"/>
              </a:rPr>
              <a:t>(</a:t>
            </a:r>
            <a:r>
              <a:rPr lang="zh-CN" altLang="en-US" sz="2000" b="1" dirty="0">
                <a:latin typeface="宋体" panose="02010600030101010101" pitchFamily="2" charset="-122"/>
                <a:ea typeface="宋体" panose="02010600030101010101" pitchFamily="2" charset="-122"/>
                <a:cs typeface="Arial Unicode MS" panose="020B0604020202020204" charset="-122"/>
              </a:rPr>
              <a:t>华东师范大学研究生教育）</a:t>
            </a:r>
            <a:endParaRPr lang="zh-CN" altLang="en-US" sz="2000" b="1" dirty="0">
              <a:latin typeface="宋体" panose="02010600030101010101" pitchFamily="2" charset="-122"/>
              <a:ea typeface="宋体" panose="02010600030101010101" pitchFamily="2" charset="-122"/>
              <a:cs typeface="Arial Unicode MS" panose="020B0604020202020204" charset="-12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033" y="2561908"/>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759151" y="462243"/>
            <a:ext cx="2351728"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三点期望</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819233"/>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日常课程学习始终勤奋、刻苦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科学研究、实践活动始终钻研、好问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8390"/>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主动研究创新、实践创新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endParaRPr lang="zh-CN" altLang="en-US" sz="4200" b="1" dirty="0">
              <a:solidFill>
                <a:srgbClr val="FF0000"/>
              </a:solidFill>
              <a:ea typeface="华文中宋" panose="02010600040101010101" pitchFamily="2" charset="-122"/>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759149" y="354197"/>
            <a:ext cx="4993341"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sz="4000"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sz="4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73239" y="504498"/>
            <a:ext cx="362077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cxnSp>
        <p:nvCxnSpPr>
          <p:cNvPr id="14" name="直接连接符 43"/>
          <p:cNvCxnSpPr>
            <a:stCxn id="16" idx="3"/>
          </p:cNvCxnSpPr>
          <p:nvPr/>
        </p:nvCxnSpPr>
        <p:spPr>
          <a:xfrm>
            <a:off x="956516" y="4503682"/>
            <a:ext cx="285412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848566" y="4611632"/>
            <a:ext cx="0" cy="824190"/>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740616" y="4395732"/>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48566" y="4697720"/>
            <a:ext cx="10121753" cy="540276"/>
          </a:xfrm>
          <a:prstGeom prst="rect">
            <a:avLst/>
          </a:prstGeom>
        </p:spPr>
        <p:txBody>
          <a:bodyPr wrap="square">
            <a:spAutoFit/>
          </a:bodyPr>
          <a:lstStyle/>
          <a:p>
            <a:pPr lvl="0" fontAlgn="auto">
              <a:lnSpc>
                <a:spcPct val="150000"/>
              </a:lnSpc>
              <a:defRPr/>
            </a:pPr>
            <a:r>
              <a:rPr lang="zh-CN" altLang="en-US" sz="23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3986505" y="1938771"/>
            <a:ext cx="8074430" cy="1936107"/>
          </a:xfrm>
          <a:prstGeom prst="rect">
            <a:avLst/>
          </a:prstGeom>
        </p:spPr>
        <p:txBody>
          <a:bodyPr wrap="square">
            <a:spAutoFit/>
          </a:bodyPr>
          <a:lstStyle/>
          <a:p>
            <a:pPr lvl="0">
              <a:lnSpc>
                <a:spcPct val="150000"/>
              </a:lnSpc>
              <a:defRPr/>
            </a:pPr>
            <a:r>
              <a:rPr lang="zh-CN" altLang="en-US" sz="2300" b="1" dirty="0">
                <a:solidFill>
                  <a:srgbClr val="0070C0"/>
                </a:solidFill>
                <a:latin typeface="楷体" panose="02010609060101010101" pitchFamily="49" charset="-122"/>
                <a:ea typeface="楷体" panose="02010609060101010101" pitchFamily="49" charset="-122"/>
              </a:rPr>
              <a:t>培养方案</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latin typeface="楷体" panose="02010609060101010101" pitchFamily="49" charset="-122"/>
                <a:ea typeface="楷体" panose="02010609060101010101" pitchFamily="49" charset="-122"/>
                <a:cs typeface="楷体" panose="02010609060101010101" pitchFamily="49" charset="-122"/>
              </a:rPr>
              <a:t>培养目标、学习年限与培养方式</a:t>
            </a:r>
            <a:r>
              <a:rPr lang="zh-CN" altLang="en-US" sz="2000" kern="0" dirty="0" smtClean="0">
                <a:latin typeface="楷体" panose="02010609060101010101" pitchFamily="49" charset="-122"/>
                <a:ea typeface="楷体" panose="02010609060101010101" pitchFamily="49" charset="-122"/>
                <a:cs typeface="楷体" panose="02010609060101010101" pitchFamily="49" charset="-122"/>
              </a:rPr>
              <a:t>、课程</a:t>
            </a:r>
            <a:r>
              <a:rPr lang="zh-CN" altLang="en-US" sz="2000" kern="0" dirty="0">
                <a:latin typeface="楷体" panose="02010609060101010101" pitchFamily="49" charset="-122"/>
                <a:ea typeface="楷体" panose="02010609060101010101" pitchFamily="49" charset="-122"/>
                <a:cs typeface="楷体" panose="02010609060101010101" pitchFamily="49" charset="-122"/>
              </a:rPr>
              <a:t>设置与学分要求，培养环节与考核要求、实践环节和科研训练、科研成果、学位论文要求及基本文献阅读书目等。</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a:p>
            <a:pPr lvl="0">
              <a:lnSpc>
                <a:spcPct val="150000"/>
              </a:lnSpc>
              <a:defRPr/>
            </a:pPr>
            <a:r>
              <a:rPr lang="zh-CN" altLang="en-US" sz="2000" kern="0" dirty="0" smtClean="0">
                <a:latin typeface="楷体" panose="02010609060101010101" pitchFamily="49" charset="-122"/>
                <a:ea typeface="楷体" panose="02010609060101010101" pitchFamily="49" charset="-122"/>
                <a:cs typeface="楷体" panose="02010609060101010101" pitchFamily="49" charset="-122"/>
              </a:rPr>
              <a:t> </a:t>
            </a:r>
            <a:endParaRPr lang="zh-CN" altLang="en-US" sz="2000" kern="0" dirty="0">
              <a:latin typeface="楷体" panose="02010609060101010101" pitchFamily="49" charset="-122"/>
              <a:ea typeface="楷体" panose="02010609060101010101" pitchFamily="49" charset="-122"/>
              <a:cs typeface="楷体" panose="02010609060101010101" pitchFamily="49" charset="-122"/>
            </a:endParaRPr>
          </a:p>
        </p:txBody>
      </p:sp>
      <p:cxnSp>
        <p:nvCxnSpPr>
          <p:cNvPr id="4" name="直接连接符 43"/>
          <p:cNvCxnSpPr/>
          <p:nvPr/>
        </p:nvCxnSpPr>
        <p:spPr>
          <a:xfrm>
            <a:off x="3860682" y="1940120"/>
            <a:ext cx="180403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6" name="直接连接符 45"/>
          <p:cNvCxnSpPr/>
          <p:nvPr/>
        </p:nvCxnSpPr>
        <p:spPr>
          <a:xfrm>
            <a:off x="3878555" y="2048070"/>
            <a:ext cx="0" cy="1940834"/>
          </a:xfrm>
          <a:prstGeom prst="line">
            <a:avLst/>
          </a:prstGeom>
        </p:spPr>
        <p:style>
          <a:lnRef idx="1">
            <a:schemeClr val="accent6"/>
          </a:lnRef>
          <a:fillRef idx="0">
            <a:schemeClr val="accent6"/>
          </a:fillRef>
          <a:effectRef idx="0">
            <a:schemeClr val="accent6"/>
          </a:effectRef>
          <a:fontRef idx="minor">
            <a:schemeClr val="tx1"/>
          </a:fontRef>
        </p:style>
      </p:cxnSp>
      <p:sp>
        <p:nvSpPr>
          <p:cNvPr id="7" name="矩形 6"/>
          <p:cNvSpPr/>
          <p:nvPr/>
        </p:nvSpPr>
        <p:spPr>
          <a:xfrm>
            <a:off x="3770605" y="1832170"/>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a:t>
            </a:r>
            <a:r>
              <a:rPr lang="zh-CN" altLang="en-US" sz="4000" b="1" dirty="0" smtClean="0">
                <a:solidFill>
                  <a:srgbClr val="FFFF00"/>
                </a:solidFill>
                <a:latin typeface="华文新魏" panose="02010800040101010101" pitchFamily="2" charset="-122"/>
                <a:ea typeface="华文新魏" panose="02010800040101010101" pitchFamily="2" charset="-122"/>
              </a:rPr>
              <a:t>方案</a:t>
            </a:r>
            <a:r>
              <a:rPr lang="zh-CN" altLang="en-US" sz="3200" b="1" dirty="0" smtClean="0">
                <a:solidFill>
                  <a:srgbClr val="FFFF00"/>
                </a:solidFill>
                <a:latin typeface="华文新魏" panose="02010800040101010101" pitchFamily="2" charset="-122"/>
                <a:ea typeface="华文新魏" panose="02010800040101010101" pitchFamily="2" charset="-122"/>
              </a:rPr>
              <a:t>（指导思想与总体要求</a:t>
            </a:r>
            <a:r>
              <a:rPr lang="zh-CN" altLang="en-US" sz="4000" b="1" dirty="0" smtClean="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10" name="组合 9"/>
          <p:cNvGrpSpPr/>
          <p:nvPr/>
        </p:nvGrpSpPr>
        <p:grpSpPr>
          <a:xfrm>
            <a:off x="1396540" y="1270295"/>
            <a:ext cx="10384644" cy="4314983"/>
            <a:chOff x="970209" y="1054057"/>
            <a:chExt cx="10651918" cy="4734244"/>
          </a:xfrm>
        </p:grpSpPr>
        <p:sp>
          <p:nvSpPr>
            <p:cNvPr id="11" name="矩形 10"/>
            <p:cNvSpPr/>
            <p:nvPr/>
          </p:nvSpPr>
          <p:spPr>
            <a:xfrm>
              <a:off x="2632759" y="3137169"/>
              <a:ext cx="7172961"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lang="zh-CN" altLang="en-US"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2" name="组合 11"/>
            <p:cNvGrpSpPr/>
            <p:nvPr/>
          </p:nvGrpSpPr>
          <p:grpSpPr>
            <a:xfrm>
              <a:off x="9337805" y="1879787"/>
              <a:ext cx="2284322" cy="2308721"/>
              <a:chOff x="8410195" y="1891799"/>
              <a:chExt cx="2223829" cy="2083328"/>
            </a:xfrm>
          </p:grpSpPr>
          <p:sp>
            <p:nvSpPr>
              <p:cNvPr id="37" name="矩形 36"/>
              <p:cNvSpPr/>
              <p:nvPr/>
            </p:nvSpPr>
            <p:spPr>
              <a:xfrm>
                <a:off x="8410195" y="1891799"/>
                <a:ext cx="1970569" cy="2083328"/>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38" name="矩形 37"/>
              <p:cNvSpPr/>
              <p:nvPr/>
            </p:nvSpPr>
            <p:spPr>
              <a:xfrm>
                <a:off x="8495968" y="1985818"/>
                <a:ext cx="2138056" cy="1778908"/>
              </a:xfrm>
              <a:prstGeom prst="rect">
                <a:avLst/>
              </a:prstGeom>
            </p:spPr>
            <p:txBody>
              <a:bodyPr wrap="square">
                <a:spAutoFit/>
              </a:bodyPr>
              <a:lstStyle/>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形象思维 </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逻辑思维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批判性思维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创造性思维</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cxnSp>
          <p:nvCxnSpPr>
            <p:cNvPr id="13" name="直接连接符 12"/>
            <p:cNvCxnSpPr/>
            <p:nvPr/>
          </p:nvCxnSpPr>
          <p:spPr>
            <a:xfrm flipH="1" flipV="1">
              <a:off x="7913656" y="2792051"/>
              <a:ext cx="1385566" cy="1317"/>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grpSp>
          <p:nvGrpSpPr>
            <p:cNvPr id="14" name="组合 13"/>
            <p:cNvGrpSpPr/>
            <p:nvPr/>
          </p:nvGrpSpPr>
          <p:grpSpPr>
            <a:xfrm>
              <a:off x="4243492" y="1054057"/>
              <a:ext cx="3652226" cy="4237354"/>
              <a:chOff x="3877653" y="491501"/>
              <a:chExt cx="4352691" cy="5050041"/>
            </a:xfrm>
          </p:grpSpPr>
          <p:grpSp>
            <p:nvGrpSpPr>
              <p:cNvPr id="28" name="组合 27"/>
              <p:cNvGrpSpPr/>
              <p:nvPr/>
            </p:nvGrpSpPr>
            <p:grpSpPr>
              <a:xfrm>
                <a:off x="3877653" y="491501"/>
                <a:ext cx="4352691" cy="5050041"/>
                <a:chOff x="4847330" y="3145794"/>
                <a:chExt cx="2155102" cy="2500373"/>
              </a:xfrm>
            </p:grpSpPr>
            <p:sp>
              <p:nvSpPr>
                <p:cNvPr id="31" name="Oval 2"/>
                <p:cNvSpPr>
                  <a:spLocks noChangeArrowheads="1"/>
                </p:cNvSpPr>
                <p:nvPr/>
              </p:nvSpPr>
              <p:spPr bwMode="auto">
                <a:xfrm>
                  <a:off x="5332887" y="3751379"/>
                  <a:ext cx="1236022" cy="1236469"/>
                </a:xfrm>
                <a:prstGeom prst="ellipse">
                  <a:avLst/>
                </a:prstGeom>
                <a:solidFill>
                  <a:srgbClr val="FFFFFF">
                    <a:alpha val="10196"/>
                  </a:srgbClr>
                </a:solidFill>
                <a:ln w="19050" cap="rnd" algn="ctr">
                  <a:solidFill>
                    <a:srgbClr val="845636"/>
                  </a:solidFill>
                  <a:prstDash val="sysDot"/>
                  <a:round/>
                </a:ln>
              </p:spPr>
              <p:txBody>
                <a:bodyPr wrap="none" lIns="134178" tIns="67090" rIns="134178" bIns="67090" anchor="ctr"/>
                <a:lstStyle/>
                <a:p>
                  <a:pPr defTabSz="1218565">
                    <a:defRPr/>
                  </a:pPr>
                  <a:endParaRPr lang="zh-CN" altLang="en-US" sz="1900" kern="0">
                    <a:solidFill>
                      <a:schemeClr val="bg1"/>
                    </a:solidFill>
                    <a:ea typeface="微软雅黑" panose="020B0503020204020204" pitchFamily="34" charset="-122"/>
                  </a:endParaRPr>
                </a:p>
              </p:txBody>
            </p:sp>
            <p:sp>
              <p:nvSpPr>
                <p:cNvPr id="32" name="Freeform 6"/>
                <p:cNvSpPr/>
                <p:nvPr/>
              </p:nvSpPr>
              <p:spPr bwMode="auto">
                <a:xfrm rot="5400000">
                  <a:off x="4425061" y="3568063"/>
                  <a:ext cx="2284948" cy="1440410"/>
                </a:xfrm>
                <a:custGeom>
                  <a:avLst/>
                  <a:gdLst>
                    <a:gd name="T0" fmla="*/ 224 w 2848"/>
                    <a:gd name="T1" fmla="*/ 484 h 1795"/>
                    <a:gd name="T2" fmla="*/ 231 w 2848"/>
                    <a:gd name="T3" fmla="*/ 587 h 1795"/>
                    <a:gd name="T4" fmla="*/ 246 w 2848"/>
                    <a:gd name="T5" fmla="*/ 687 h 1795"/>
                    <a:gd name="T6" fmla="*/ 267 w 2848"/>
                    <a:gd name="T7" fmla="*/ 785 h 1795"/>
                    <a:gd name="T8" fmla="*/ 295 w 2848"/>
                    <a:gd name="T9" fmla="*/ 881 h 1795"/>
                    <a:gd name="T10" fmla="*/ 329 w 2848"/>
                    <a:gd name="T11" fmla="*/ 973 h 1795"/>
                    <a:gd name="T12" fmla="*/ 371 w 2848"/>
                    <a:gd name="T13" fmla="*/ 1062 h 1795"/>
                    <a:gd name="T14" fmla="*/ 419 w 2848"/>
                    <a:gd name="T15" fmla="*/ 1147 h 1795"/>
                    <a:gd name="T16" fmla="*/ 472 w 2848"/>
                    <a:gd name="T17" fmla="*/ 1228 h 1795"/>
                    <a:gd name="T18" fmla="*/ 531 w 2848"/>
                    <a:gd name="T19" fmla="*/ 1305 h 1795"/>
                    <a:gd name="T20" fmla="*/ 595 w 2848"/>
                    <a:gd name="T21" fmla="*/ 1377 h 1795"/>
                    <a:gd name="T22" fmla="*/ 665 w 2848"/>
                    <a:gd name="T23" fmla="*/ 1445 h 1795"/>
                    <a:gd name="T24" fmla="*/ 739 w 2848"/>
                    <a:gd name="T25" fmla="*/ 1508 h 1795"/>
                    <a:gd name="T26" fmla="*/ 817 w 2848"/>
                    <a:gd name="T27" fmla="*/ 1565 h 1795"/>
                    <a:gd name="T28" fmla="*/ 900 w 2848"/>
                    <a:gd name="T29" fmla="*/ 1617 h 1795"/>
                    <a:gd name="T30" fmla="*/ 986 w 2848"/>
                    <a:gd name="T31" fmla="*/ 1662 h 1795"/>
                    <a:gd name="T32" fmla="*/ 1076 w 2848"/>
                    <a:gd name="T33" fmla="*/ 1702 h 1795"/>
                    <a:gd name="T34" fmla="*/ 1169 w 2848"/>
                    <a:gd name="T35" fmla="*/ 1734 h 1795"/>
                    <a:gd name="T36" fmla="*/ 1266 w 2848"/>
                    <a:gd name="T37" fmla="*/ 1761 h 1795"/>
                    <a:gd name="T38" fmla="*/ 1365 w 2848"/>
                    <a:gd name="T39" fmla="*/ 1780 h 1795"/>
                    <a:gd name="T40" fmla="*/ 1467 w 2848"/>
                    <a:gd name="T41" fmla="*/ 1790 h 1795"/>
                    <a:gd name="T42" fmla="*/ 1569 w 2848"/>
                    <a:gd name="T43" fmla="*/ 1795 h 1795"/>
                    <a:gd name="T44" fmla="*/ 1680 w 2848"/>
                    <a:gd name="T45" fmla="*/ 1790 h 1795"/>
                    <a:gd name="T46" fmla="*/ 1842 w 2848"/>
                    <a:gd name="T47" fmla="*/ 1767 h 1795"/>
                    <a:gd name="T48" fmla="*/ 1997 w 2848"/>
                    <a:gd name="T49" fmla="*/ 1725 h 1795"/>
                    <a:gd name="T50" fmla="*/ 2143 w 2848"/>
                    <a:gd name="T51" fmla="*/ 1666 h 1795"/>
                    <a:gd name="T52" fmla="*/ 2281 w 2848"/>
                    <a:gd name="T53" fmla="*/ 1592 h 1795"/>
                    <a:gd name="T54" fmla="*/ 2408 w 2848"/>
                    <a:gd name="T55" fmla="*/ 1501 h 1795"/>
                    <a:gd name="T56" fmla="*/ 2525 w 2848"/>
                    <a:gd name="T57" fmla="*/ 1397 h 1795"/>
                    <a:gd name="T58" fmla="*/ 2627 w 2848"/>
                    <a:gd name="T59" fmla="*/ 1280 h 1795"/>
                    <a:gd name="T60" fmla="*/ 2716 w 2848"/>
                    <a:gd name="T61" fmla="*/ 1153 h 1795"/>
                    <a:gd name="T62" fmla="*/ 2790 w 2848"/>
                    <a:gd name="T63" fmla="*/ 1015 h 1795"/>
                    <a:gd name="T64" fmla="*/ 2848 w 2848"/>
                    <a:gd name="T65" fmla="*/ 867 h 1795"/>
                    <a:gd name="T66" fmla="*/ 2721 w 2848"/>
                    <a:gd name="T67" fmla="*/ 994 h 1795"/>
                    <a:gd name="T68" fmla="*/ 2691 w 2848"/>
                    <a:gd name="T69" fmla="*/ 1003 h 1795"/>
                    <a:gd name="T70" fmla="*/ 2671 w 2848"/>
                    <a:gd name="T71" fmla="*/ 999 h 1795"/>
                    <a:gd name="T72" fmla="*/ 2415 w 2848"/>
                    <a:gd name="T73" fmla="*/ 749 h 1795"/>
                    <a:gd name="T74" fmla="*/ 2390 w 2848"/>
                    <a:gd name="T75" fmla="*/ 813 h 1795"/>
                    <a:gd name="T76" fmla="*/ 2343 w 2848"/>
                    <a:gd name="T77" fmla="*/ 905 h 1795"/>
                    <a:gd name="T78" fmla="*/ 2286 w 2848"/>
                    <a:gd name="T79" fmla="*/ 990 h 1795"/>
                    <a:gd name="T80" fmla="*/ 2220 w 2848"/>
                    <a:gd name="T81" fmla="*/ 1066 h 1795"/>
                    <a:gd name="T82" fmla="*/ 2146 w 2848"/>
                    <a:gd name="T83" fmla="*/ 1136 h 1795"/>
                    <a:gd name="T84" fmla="*/ 2064 w 2848"/>
                    <a:gd name="T85" fmla="*/ 1198 h 1795"/>
                    <a:gd name="T86" fmla="*/ 1976 w 2848"/>
                    <a:gd name="T87" fmla="*/ 1249 h 1795"/>
                    <a:gd name="T88" fmla="*/ 1882 w 2848"/>
                    <a:gd name="T89" fmla="*/ 1291 h 1795"/>
                    <a:gd name="T90" fmla="*/ 1782 w 2848"/>
                    <a:gd name="T91" fmla="*/ 1320 h 1795"/>
                    <a:gd name="T92" fmla="*/ 1678 w 2848"/>
                    <a:gd name="T93" fmla="*/ 1339 h 1795"/>
                    <a:gd name="T94" fmla="*/ 1569 w 2848"/>
                    <a:gd name="T95" fmla="*/ 1346 h 1795"/>
                    <a:gd name="T96" fmla="*/ 1478 w 2848"/>
                    <a:gd name="T97" fmla="*/ 1342 h 1795"/>
                    <a:gd name="T98" fmla="*/ 1345 w 2848"/>
                    <a:gd name="T99" fmla="*/ 1318 h 1795"/>
                    <a:gd name="T100" fmla="*/ 1221 w 2848"/>
                    <a:gd name="T101" fmla="*/ 1275 h 1795"/>
                    <a:gd name="T102" fmla="*/ 1104 w 2848"/>
                    <a:gd name="T103" fmla="*/ 1216 h 1795"/>
                    <a:gd name="T104" fmla="*/ 999 w 2848"/>
                    <a:gd name="T105" fmla="*/ 1141 h 1795"/>
                    <a:gd name="T106" fmla="*/ 906 w 2848"/>
                    <a:gd name="T107" fmla="*/ 1052 h 1795"/>
                    <a:gd name="T108" fmla="*/ 825 w 2848"/>
                    <a:gd name="T109" fmla="*/ 951 h 1795"/>
                    <a:gd name="T110" fmla="*/ 760 w 2848"/>
                    <a:gd name="T111" fmla="*/ 839 h 1795"/>
                    <a:gd name="T112" fmla="*/ 713 w 2848"/>
                    <a:gd name="T113" fmla="*/ 716 h 1795"/>
                    <a:gd name="T114" fmla="*/ 683 w 2848"/>
                    <a:gd name="T115" fmla="*/ 586 h 1795"/>
                    <a:gd name="T116" fmla="*/ 673 w 2848"/>
                    <a:gd name="T117" fmla="*/ 449 h 1795"/>
                    <a:gd name="T118" fmla="*/ 0 w 2848"/>
                    <a:gd name="T119" fmla="*/ 449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8" h="1795">
                      <a:moveTo>
                        <a:pt x="224" y="449"/>
                      </a:moveTo>
                      <a:lnTo>
                        <a:pt x="224" y="449"/>
                      </a:lnTo>
                      <a:lnTo>
                        <a:pt x="224" y="484"/>
                      </a:lnTo>
                      <a:lnTo>
                        <a:pt x="226" y="519"/>
                      </a:lnTo>
                      <a:lnTo>
                        <a:pt x="228" y="553"/>
                      </a:lnTo>
                      <a:lnTo>
                        <a:pt x="231" y="587"/>
                      </a:lnTo>
                      <a:lnTo>
                        <a:pt x="235" y="620"/>
                      </a:lnTo>
                      <a:lnTo>
                        <a:pt x="240" y="654"/>
                      </a:lnTo>
                      <a:lnTo>
                        <a:pt x="246" y="687"/>
                      </a:lnTo>
                      <a:lnTo>
                        <a:pt x="252" y="720"/>
                      </a:lnTo>
                      <a:lnTo>
                        <a:pt x="259" y="754"/>
                      </a:lnTo>
                      <a:lnTo>
                        <a:pt x="267" y="785"/>
                      </a:lnTo>
                      <a:lnTo>
                        <a:pt x="275" y="817"/>
                      </a:lnTo>
                      <a:lnTo>
                        <a:pt x="285" y="849"/>
                      </a:lnTo>
                      <a:lnTo>
                        <a:pt x="295" y="881"/>
                      </a:lnTo>
                      <a:lnTo>
                        <a:pt x="306" y="912"/>
                      </a:lnTo>
                      <a:lnTo>
                        <a:pt x="318" y="942"/>
                      </a:lnTo>
                      <a:lnTo>
                        <a:pt x="329" y="973"/>
                      </a:lnTo>
                      <a:lnTo>
                        <a:pt x="342" y="1003"/>
                      </a:lnTo>
                      <a:lnTo>
                        <a:pt x="357" y="1032"/>
                      </a:lnTo>
                      <a:lnTo>
                        <a:pt x="371" y="1062"/>
                      </a:lnTo>
                      <a:lnTo>
                        <a:pt x="386" y="1090"/>
                      </a:lnTo>
                      <a:lnTo>
                        <a:pt x="403" y="1118"/>
                      </a:lnTo>
                      <a:lnTo>
                        <a:pt x="419" y="1147"/>
                      </a:lnTo>
                      <a:lnTo>
                        <a:pt x="436" y="1174"/>
                      </a:lnTo>
                      <a:lnTo>
                        <a:pt x="453" y="1201"/>
                      </a:lnTo>
                      <a:lnTo>
                        <a:pt x="472" y="1228"/>
                      </a:lnTo>
                      <a:lnTo>
                        <a:pt x="491" y="1254"/>
                      </a:lnTo>
                      <a:lnTo>
                        <a:pt x="511" y="1280"/>
                      </a:lnTo>
                      <a:lnTo>
                        <a:pt x="531" y="1305"/>
                      </a:lnTo>
                      <a:lnTo>
                        <a:pt x="553" y="1330"/>
                      </a:lnTo>
                      <a:lnTo>
                        <a:pt x="574" y="1353"/>
                      </a:lnTo>
                      <a:lnTo>
                        <a:pt x="595" y="1377"/>
                      </a:lnTo>
                      <a:lnTo>
                        <a:pt x="618" y="1401"/>
                      </a:lnTo>
                      <a:lnTo>
                        <a:pt x="641" y="1423"/>
                      </a:lnTo>
                      <a:lnTo>
                        <a:pt x="665" y="1445"/>
                      </a:lnTo>
                      <a:lnTo>
                        <a:pt x="690" y="1467"/>
                      </a:lnTo>
                      <a:lnTo>
                        <a:pt x="713" y="1487"/>
                      </a:lnTo>
                      <a:lnTo>
                        <a:pt x="739" y="1508"/>
                      </a:lnTo>
                      <a:lnTo>
                        <a:pt x="764" y="1527"/>
                      </a:lnTo>
                      <a:lnTo>
                        <a:pt x="791" y="1546"/>
                      </a:lnTo>
                      <a:lnTo>
                        <a:pt x="817" y="1565"/>
                      </a:lnTo>
                      <a:lnTo>
                        <a:pt x="844" y="1582"/>
                      </a:lnTo>
                      <a:lnTo>
                        <a:pt x="872" y="1600"/>
                      </a:lnTo>
                      <a:lnTo>
                        <a:pt x="900" y="1617"/>
                      </a:lnTo>
                      <a:lnTo>
                        <a:pt x="928" y="1632"/>
                      </a:lnTo>
                      <a:lnTo>
                        <a:pt x="957" y="1647"/>
                      </a:lnTo>
                      <a:lnTo>
                        <a:pt x="986" y="1662"/>
                      </a:lnTo>
                      <a:lnTo>
                        <a:pt x="1016" y="1676"/>
                      </a:lnTo>
                      <a:lnTo>
                        <a:pt x="1046" y="1689"/>
                      </a:lnTo>
                      <a:lnTo>
                        <a:pt x="1076" y="1702"/>
                      </a:lnTo>
                      <a:lnTo>
                        <a:pt x="1106" y="1714"/>
                      </a:lnTo>
                      <a:lnTo>
                        <a:pt x="1138" y="1724"/>
                      </a:lnTo>
                      <a:lnTo>
                        <a:pt x="1169" y="1734"/>
                      </a:lnTo>
                      <a:lnTo>
                        <a:pt x="1201" y="1743"/>
                      </a:lnTo>
                      <a:lnTo>
                        <a:pt x="1233" y="1752"/>
                      </a:lnTo>
                      <a:lnTo>
                        <a:pt x="1266" y="1761"/>
                      </a:lnTo>
                      <a:lnTo>
                        <a:pt x="1299" y="1768"/>
                      </a:lnTo>
                      <a:lnTo>
                        <a:pt x="1332" y="1774"/>
                      </a:lnTo>
                      <a:lnTo>
                        <a:pt x="1365" y="1780"/>
                      </a:lnTo>
                      <a:lnTo>
                        <a:pt x="1398" y="1784"/>
                      </a:lnTo>
                      <a:lnTo>
                        <a:pt x="1432" y="1788"/>
                      </a:lnTo>
                      <a:lnTo>
                        <a:pt x="1467" y="1790"/>
                      </a:lnTo>
                      <a:lnTo>
                        <a:pt x="1501" y="1793"/>
                      </a:lnTo>
                      <a:lnTo>
                        <a:pt x="1535" y="1794"/>
                      </a:lnTo>
                      <a:lnTo>
                        <a:pt x="1569" y="1795"/>
                      </a:lnTo>
                      <a:lnTo>
                        <a:pt x="1569" y="1795"/>
                      </a:lnTo>
                      <a:lnTo>
                        <a:pt x="1625" y="1794"/>
                      </a:lnTo>
                      <a:lnTo>
                        <a:pt x="1680" y="1790"/>
                      </a:lnTo>
                      <a:lnTo>
                        <a:pt x="1735" y="1784"/>
                      </a:lnTo>
                      <a:lnTo>
                        <a:pt x="1789" y="1777"/>
                      </a:lnTo>
                      <a:lnTo>
                        <a:pt x="1842" y="1767"/>
                      </a:lnTo>
                      <a:lnTo>
                        <a:pt x="1894" y="1755"/>
                      </a:lnTo>
                      <a:lnTo>
                        <a:pt x="1946" y="1742"/>
                      </a:lnTo>
                      <a:lnTo>
                        <a:pt x="1997" y="1725"/>
                      </a:lnTo>
                      <a:lnTo>
                        <a:pt x="2046" y="1708"/>
                      </a:lnTo>
                      <a:lnTo>
                        <a:pt x="2096" y="1688"/>
                      </a:lnTo>
                      <a:lnTo>
                        <a:pt x="2143" y="1666"/>
                      </a:lnTo>
                      <a:lnTo>
                        <a:pt x="2191" y="1643"/>
                      </a:lnTo>
                      <a:lnTo>
                        <a:pt x="2237" y="1618"/>
                      </a:lnTo>
                      <a:lnTo>
                        <a:pt x="2281" y="1592"/>
                      </a:lnTo>
                      <a:lnTo>
                        <a:pt x="2325" y="1562"/>
                      </a:lnTo>
                      <a:lnTo>
                        <a:pt x="2368" y="1533"/>
                      </a:lnTo>
                      <a:lnTo>
                        <a:pt x="2408" y="1501"/>
                      </a:lnTo>
                      <a:lnTo>
                        <a:pt x="2448" y="1468"/>
                      </a:lnTo>
                      <a:lnTo>
                        <a:pt x="2487" y="1434"/>
                      </a:lnTo>
                      <a:lnTo>
                        <a:pt x="2525" y="1397"/>
                      </a:lnTo>
                      <a:lnTo>
                        <a:pt x="2560" y="1359"/>
                      </a:lnTo>
                      <a:lnTo>
                        <a:pt x="2594" y="1322"/>
                      </a:lnTo>
                      <a:lnTo>
                        <a:pt x="2627" y="1280"/>
                      </a:lnTo>
                      <a:lnTo>
                        <a:pt x="2658" y="1239"/>
                      </a:lnTo>
                      <a:lnTo>
                        <a:pt x="2689" y="1196"/>
                      </a:lnTo>
                      <a:lnTo>
                        <a:pt x="2716" y="1153"/>
                      </a:lnTo>
                      <a:lnTo>
                        <a:pt x="2743" y="1108"/>
                      </a:lnTo>
                      <a:lnTo>
                        <a:pt x="2768" y="1062"/>
                      </a:lnTo>
                      <a:lnTo>
                        <a:pt x="2790" y="1015"/>
                      </a:lnTo>
                      <a:lnTo>
                        <a:pt x="2812" y="966"/>
                      </a:lnTo>
                      <a:lnTo>
                        <a:pt x="2832" y="918"/>
                      </a:lnTo>
                      <a:lnTo>
                        <a:pt x="2848" y="867"/>
                      </a:lnTo>
                      <a:lnTo>
                        <a:pt x="2728" y="987"/>
                      </a:lnTo>
                      <a:lnTo>
                        <a:pt x="2728" y="987"/>
                      </a:lnTo>
                      <a:lnTo>
                        <a:pt x="2721" y="994"/>
                      </a:lnTo>
                      <a:lnTo>
                        <a:pt x="2711" y="999"/>
                      </a:lnTo>
                      <a:lnTo>
                        <a:pt x="2702" y="1002"/>
                      </a:lnTo>
                      <a:lnTo>
                        <a:pt x="2691" y="1003"/>
                      </a:lnTo>
                      <a:lnTo>
                        <a:pt x="2691" y="1003"/>
                      </a:lnTo>
                      <a:lnTo>
                        <a:pt x="2681" y="1002"/>
                      </a:lnTo>
                      <a:lnTo>
                        <a:pt x="2671" y="999"/>
                      </a:lnTo>
                      <a:lnTo>
                        <a:pt x="2662" y="994"/>
                      </a:lnTo>
                      <a:lnTo>
                        <a:pt x="2653" y="987"/>
                      </a:lnTo>
                      <a:lnTo>
                        <a:pt x="2415" y="749"/>
                      </a:lnTo>
                      <a:lnTo>
                        <a:pt x="2415" y="749"/>
                      </a:lnTo>
                      <a:lnTo>
                        <a:pt x="2403" y="782"/>
                      </a:lnTo>
                      <a:lnTo>
                        <a:pt x="2390" y="813"/>
                      </a:lnTo>
                      <a:lnTo>
                        <a:pt x="2375" y="844"/>
                      </a:lnTo>
                      <a:lnTo>
                        <a:pt x="2359" y="875"/>
                      </a:lnTo>
                      <a:lnTo>
                        <a:pt x="2343" y="905"/>
                      </a:lnTo>
                      <a:lnTo>
                        <a:pt x="2325" y="933"/>
                      </a:lnTo>
                      <a:lnTo>
                        <a:pt x="2306" y="961"/>
                      </a:lnTo>
                      <a:lnTo>
                        <a:pt x="2286" y="990"/>
                      </a:lnTo>
                      <a:lnTo>
                        <a:pt x="2265" y="1016"/>
                      </a:lnTo>
                      <a:lnTo>
                        <a:pt x="2243" y="1042"/>
                      </a:lnTo>
                      <a:lnTo>
                        <a:pt x="2220" y="1066"/>
                      </a:lnTo>
                      <a:lnTo>
                        <a:pt x="2196" y="1091"/>
                      </a:lnTo>
                      <a:lnTo>
                        <a:pt x="2172" y="1114"/>
                      </a:lnTo>
                      <a:lnTo>
                        <a:pt x="2146" y="1136"/>
                      </a:lnTo>
                      <a:lnTo>
                        <a:pt x="2120" y="1157"/>
                      </a:lnTo>
                      <a:lnTo>
                        <a:pt x="2093" y="1179"/>
                      </a:lnTo>
                      <a:lnTo>
                        <a:pt x="2064" y="1198"/>
                      </a:lnTo>
                      <a:lnTo>
                        <a:pt x="2036" y="1215"/>
                      </a:lnTo>
                      <a:lnTo>
                        <a:pt x="2006" y="1233"/>
                      </a:lnTo>
                      <a:lnTo>
                        <a:pt x="1976" y="1249"/>
                      </a:lnTo>
                      <a:lnTo>
                        <a:pt x="1945" y="1264"/>
                      </a:lnTo>
                      <a:lnTo>
                        <a:pt x="1914" y="1278"/>
                      </a:lnTo>
                      <a:lnTo>
                        <a:pt x="1882" y="1291"/>
                      </a:lnTo>
                      <a:lnTo>
                        <a:pt x="1849" y="1301"/>
                      </a:lnTo>
                      <a:lnTo>
                        <a:pt x="1816" y="1312"/>
                      </a:lnTo>
                      <a:lnTo>
                        <a:pt x="1782" y="1320"/>
                      </a:lnTo>
                      <a:lnTo>
                        <a:pt x="1748" y="1329"/>
                      </a:lnTo>
                      <a:lnTo>
                        <a:pt x="1713" y="1334"/>
                      </a:lnTo>
                      <a:lnTo>
                        <a:pt x="1678" y="1339"/>
                      </a:lnTo>
                      <a:lnTo>
                        <a:pt x="1643" y="1343"/>
                      </a:lnTo>
                      <a:lnTo>
                        <a:pt x="1606" y="1345"/>
                      </a:lnTo>
                      <a:lnTo>
                        <a:pt x="1569" y="1346"/>
                      </a:lnTo>
                      <a:lnTo>
                        <a:pt x="1569" y="1346"/>
                      </a:lnTo>
                      <a:lnTo>
                        <a:pt x="1523" y="1345"/>
                      </a:lnTo>
                      <a:lnTo>
                        <a:pt x="1478" y="1342"/>
                      </a:lnTo>
                      <a:lnTo>
                        <a:pt x="1434" y="1336"/>
                      </a:lnTo>
                      <a:lnTo>
                        <a:pt x="1389" y="1327"/>
                      </a:lnTo>
                      <a:lnTo>
                        <a:pt x="1345" y="1318"/>
                      </a:lnTo>
                      <a:lnTo>
                        <a:pt x="1303" y="1306"/>
                      </a:lnTo>
                      <a:lnTo>
                        <a:pt x="1261" y="1292"/>
                      </a:lnTo>
                      <a:lnTo>
                        <a:pt x="1221" y="1275"/>
                      </a:lnTo>
                      <a:lnTo>
                        <a:pt x="1181" y="1258"/>
                      </a:lnTo>
                      <a:lnTo>
                        <a:pt x="1142" y="1238"/>
                      </a:lnTo>
                      <a:lnTo>
                        <a:pt x="1104" y="1216"/>
                      </a:lnTo>
                      <a:lnTo>
                        <a:pt x="1069" y="1193"/>
                      </a:lnTo>
                      <a:lnTo>
                        <a:pt x="1033" y="1168"/>
                      </a:lnTo>
                      <a:lnTo>
                        <a:pt x="999" y="1141"/>
                      </a:lnTo>
                      <a:lnTo>
                        <a:pt x="966" y="1114"/>
                      </a:lnTo>
                      <a:lnTo>
                        <a:pt x="935" y="1083"/>
                      </a:lnTo>
                      <a:lnTo>
                        <a:pt x="906" y="1052"/>
                      </a:lnTo>
                      <a:lnTo>
                        <a:pt x="877" y="1019"/>
                      </a:lnTo>
                      <a:lnTo>
                        <a:pt x="850" y="986"/>
                      </a:lnTo>
                      <a:lnTo>
                        <a:pt x="825" y="951"/>
                      </a:lnTo>
                      <a:lnTo>
                        <a:pt x="803" y="914"/>
                      </a:lnTo>
                      <a:lnTo>
                        <a:pt x="781" y="876"/>
                      </a:lnTo>
                      <a:lnTo>
                        <a:pt x="760" y="839"/>
                      </a:lnTo>
                      <a:lnTo>
                        <a:pt x="743" y="798"/>
                      </a:lnTo>
                      <a:lnTo>
                        <a:pt x="727" y="757"/>
                      </a:lnTo>
                      <a:lnTo>
                        <a:pt x="713" y="716"/>
                      </a:lnTo>
                      <a:lnTo>
                        <a:pt x="700" y="673"/>
                      </a:lnTo>
                      <a:lnTo>
                        <a:pt x="691" y="630"/>
                      </a:lnTo>
                      <a:lnTo>
                        <a:pt x="683" y="586"/>
                      </a:lnTo>
                      <a:lnTo>
                        <a:pt x="677" y="541"/>
                      </a:lnTo>
                      <a:lnTo>
                        <a:pt x="674" y="495"/>
                      </a:lnTo>
                      <a:lnTo>
                        <a:pt x="673" y="449"/>
                      </a:lnTo>
                      <a:lnTo>
                        <a:pt x="897" y="449"/>
                      </a:lnTo>
                      <a:lnTo>
                        <a:pt x="449" y="0"/>
                      </a:lnTo>
                      <a:lnTo>
                        <a:pt x="0" y="449"/>
                      </a:lnTo>
                      <a:lnTo>
                        <a:pt x="224" y="449"/>
                      </a:lnTo>
                      <a:close/>
                    </a:path>
                  </a:pathLst>
                </a:custGeom>
                <a:blipFill>
                  <a:blip r:embed="rId2" cstate="screen"/>
                  <a:stretch>
                    <a:fillRect/>
                  </a:stretch>
                </a:blipFill>
                <a:ln>
                  <a:noFill/>
                </a:ln>
                <a:effectLst/>
              </p:spPr>
              <p:txBody>
                <a:bodyPr wrap="none" lIns="134178" tIns="67090" rIns="134178" bIns="67090" anchor="ctr"/>
                <a:lstStyle/>
                <a:p>
                  <a:pPr defTabSz="1218565">
                    <a:defRPr/>
                  </a:pPr>
                  <a:endParaRPr lang="zh-CN" altLang="en-US" sz="1900" kern="0">
                    <a:solidFill>
                      <a:schemeClr val="bg1"/>
                    </a:solidFill>
                    <a:latin typeface="Arial" panose="020B0604020202020204"/>
                    <a:ea typeface="微软雅黑" panose="020B0503020204020204" pitchFamily="34" charset="-122"/>
                  </a:endParaRPr>
                </a:p>
              </p:txBody>
            </p:sp>
            <p:sp>
              <p:nvSpPr>
                <p:cNvPr id="33" name="Freeform 7"/>
                <p:cNvSpPr/>
                <p:nvPr/>
              </p:nvSpPr>
              <p:spPr bwMode="auto">
                <a:xfrm rot="5400000">
                  <a:off x="5140237" y="3783972"/>
                  <a:ext cx="2284948" cy="1439442"/>
                </a:xfrm>
                <a:custGeom>
                  <a:avLst/>
                  <a:gdLst>
                    <a:gd name="T0" fmla="*/ 2147483647 w 2849"/>
                    <a:gd name="T1" fmla="*/ 2147483647 h 1794"/>
                    <a:gd name="T2" fmla="*/ 2147483647 w 2849"/>
                    <a:gd name="T3" fmla="*/ 2088860183 h 1794"/>
                    <a:gd name="T4" fmla="*/ 2147483647 w 2849"/>
                    <a:gd name="T5" fmla="*/ 1912483007 h 1794"/>
                    <a:gd name="T6" fmla="*/ 2147483647 w 2849"/>
                    <a:gd name="T7" fmla="*/ 1743022479 h 1794"/>
                    <a:gd name="T8" fmla="*/ 2147483647 w 2849"/>
                    <a:gd name="T9" fmla="*/ 1580478600 h 1794"/>
                    <a:gd name="T10" fmla="*/ 2147483647 w 2849"/>
                    <a:gd name="T11" fmla="*/ 1421394360 h 1794"/>
                    <a:gd name="T12" fmla="*/ 2147483647 w 2849"/>
                    <a:gd name="T13" fmla="*/ 1265766801 h 1794"/>
                    <a:gd name="T14" fmla="*/ 2147483647 w 2849"/>
                    <a:gd name="T15" fmla="*/ 1118785382 h 1794"/>
                    <a:gd name="T16" fmla="*/ 2147483647 w 2849"/>
                    <a:gd name="T17" fmla="*/ 980449774 h 1794"/>
                    <a:gd name="T18" fmla="*/ 2147483647 w 2849"/>
                    <a:gd name="T19" fmla="*/ 845573806 h 1794"/>
                    <a:gd name="T20" fmla="*/ 2147483647 w 2849"/>
                    <a:gd name="T21" fmla="*/ 721071496 h 1794"/>
                    <a:gd name="T22" fmla="*/ 2147483647 w 2849"/>
                    <a:gd name="T23" fmla="*/ 605216148 h 1794"/>
                    <a:gd name="T24" fmla="*/ 2147483647 w 2849"/>
                    <a:gd name="T25" fmla="*/ 496277613 h 1794"/>
                    <a:gd name="T26" fmla="*/ 2147483647 w 2849"/>
                    <a:gd name="T27" fmla="*/ 395984889 h 1794"/>
                    <a:gd name="T28" fmla="*/ 2147483647 w 2849"/>
                    <a:gd name="T29" fmla="*/ 307796218 h 1794"/>
                    <a:gd name="T30" fmla="*/ 2147483647 w 2849"/>
                    <a:gd name="T31" fmla="*/ 228253441 h 1794"/>
                    <a:gd name="T32" fmla="*/ 2147483647 w 2849"/>
                    <a:gd name="T33" fmla="*/ 160814758 h 1794"/>
                    <a:gd name="T34" fmla="*/ 2147483647 w 2849"/>
                    <a:gd name="T35" fmla="*/ 103751090 h 1794"/>
                    <a:gd name="T36" fmla="*/ 2147483647 w 2849"/>
                    <a:gd name="T37" fmla="*/ 58792851 h 1794"/>
                    <a:gd name="T38" fmla="*/ 2147483647 w 2849"/>
                    <a:gd name="T39" fmla="*/ 25937444 h 1794"/>
                    <a:gd name="T40" fmla="*/ 2147483647 w 2849"/>
                    <a:gd name="T41" fmla="*/ 6916651 h 1794"/>
                    <a:gd name="T42" fmla="*/ 2147483647 w 2849"/>
                    <a:gd name="T43" fmla="*/ 0 h 1794"/>
                    <a:gd name="T44" fmla="*/ 2018256886 w 2849"/>
                    <a:gd name="T45" fmla="*/ 6916651 h 1794"/>
                    <a:gd name="T46" fmla="*/ 1738956500 w 2849"/>
                    <a:gd name="T47" fmla="*/ 46688716 h 1794"/>
                    <a:gd name="T48" fmla="*/ 1471292430 w 2849"/>
                    <a:gd name="T49" fmla="*/ 117584387 h 1794"/>
                    <a:gd name="T50" fmla="*/ 1215715985 w 2849"/>
                    <a:gd name="T51" fmla="*/ 221336792 h 1794"/>
                    <a:gd name="T52" fmla="*/ 980861511 w 2849"/>
                    <a:gd name="T53" fmla="*/ 351025356 h 1794"/>
                    <a:gd name="T54" fmla="*/ 759822778 w 2849"/>
                    <a:gd name="T55" fmla="*/ 506652586 h 1794"/>
                    <a:gd name="T56" fmla="*/ 559505523 w 2849"/>
                    <a:gd name="T57" fmla="*/ 686488087 h 1794"/>
                    <a:gd name="T58" fmla="*/ 383364339 w 2849"/>
                    <a:gd name="T59" fmla="*/ 888802862 h 1794"/>
                    <a:gd name="T60" fmla="*/ 227947343 w 2849"/>
                    <a:gd name="T61" fmla="*/ 1108410409 h 1794"/>
                    <a:gd name="T62" fmla="*/ 98431454 w 2849"/>
                    <a:gd name="T63" fmla="*/ 1347038741 h 1794"/>
                    <a:gd name="T64" fmla="*/ 0 w 2849"/>
                    <a:gd name="T65" fmla="*/ 1602959024 h 1794"/>
                    <a:gd name="T66" fmla="*/ 221038815 w 2849"/>
                    <a:gd name="T67" fmla="*/ 1385080639 h 1794"/>
                    <a:gd name="T68" fmla="*/ 272844891 w 2849"/>
                    <a:gd name="T69" fmla="*/ 1367788688 h 1794"/>
                    <a:gd name="T70" fmla="*/ 307382275 w 2849"/>
                    <a:gd name="T71" fmla="*/ 1374705336 h 1794"/>
                    <a:gd name="T72" fmla="*/ 747734825 w 2849"/>
                    <a:gd name="T73" fmla="*/ 1807002796 h 1794"/>
                    <a:gd name="T74" fmla="*/ 792632373 w 2849"/>
                    <a:gd name="T75" fmla="*/ 1696335099 h 1794"/>
                    <a:gd name="T76" fmla="*/ 873795094 w 2849"/>
                    <a:gd name="T77" fmla="*/ 1538978706 h 1794"/>
                    <a:gd name="T78" fmla="*/ 972227822 w 2849"/>
                    <a:gd name="T79" fmla="*/ 1391997287 h 1794"/>
                    <a:gd name="T80" fmla="*/ 1084473663 w 2849"/>
                    <a:gd name="T81" fmla="*/ 1257120990 h 1794"/>
                    <a:gd name="T82" fmla="*/ 1212261721 w 2849"/>
                    <a:gd name="T83" fmla="*/ 1137806167 h 1794"/>
                    <a:gd name="T84" fmla="*/ 1353865521 w 2849"/>
                    <a:gd name="T85" fmla="*/ 1030596794 h 1794"/>
                    <a:gd name="T86" fmla="*/ 1505829814 w 2849"/>
                    <a:gd name="T87" fmla="*/ 944137368 h 1794"/>
                    <a:gd name="T88" fmla="*/ 1669881732 w 2849"/>
                    <a:gd name="T89" fmla="*/ 871511239 h 1794"/>
                    <a:gd name="T90" fmla="*/ 1840842177 w 2849"/>
                    <a:gd name="T91" fmla="*/ 817905895 h 1794"/>
                    <a:gd name="T92" fmla="*/ 2022164100 w 2849"/>
                    <a:gd name="T93" fmla="*/ 786780975 h 1794"/>
                    <a:gd name="T94" fmla="*/ 2147483647 w 2849"/>
                    <a:gd name="T95" fmla="*/ 774676840 h 1794"/>
                    <a:gd name="T96" fmla="*/ 2147483647 w 2849"/>
                    <a:gd name="T97" fmla="*/ 781593489 h 1794"/>
                    <a:gd name="T98" fmla="*/ 2147483647 w 2849"/>
                    <a:gd name="T99" fmla="*/ 823094697 h 1794"/>
                    <a:gd name="T100" fmla="*/ 2147483647 w 2849"/>
                    <a:gd name="T101" fmla="*/ 895720825 h 1794"/>
                    <a:gd name="T102" fmla="*/ 2147483647 w 2849"/>
                    <a:gd name="T103" fmla="*/ 997742712 h 1794"/>
                    <a:gd name="T104" fmla="*/ 2147483647 w 2849"/>
                    <a:gd name="T105" fmla="*/ 1129160356 h 1794"/>
                    <a:gd name="T106" fmla="*/ 2147483647 w 2849"/>
                    <a:gd name="T107" fmla="*/ 1283058424 h 1794"/>
                    <a:gd name="T108" fmla="*/ 2147483647 w 2849"/>
                    <a:gd name="T109" fmla="*/ 1457706767 h 1794"/>
                    <a:gd name="T110" fmla="*/ 2147483647 w 2849"/>
                    <a:gd name="T111" fmla="*/ 1653104728 h 1794"/>
                    <a:gd name="T112" fmla="*/ 2147483647 w 2849"/>
                    <a:gd name="T113" fmla="*/ 1864066464 h 1794"/>
                    <a:gd name="T114" fmla="*/ 2147483647 w 2849"/>
                    <a:gd name="T115" fmla="*/ 2088860183 h 1794"/>
                    <a:gd name="T116" fmla="*/ 2147483647 w 2849"/>
                    <a:gd name="T117" fmla="*/ 2147483647 h 1794"/>
                    <a:gd name="T118" fmla="*/ 2147483647 w 2849"/>
                    <a:gd name="T119" fmla="*/ 2147483647 h 17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849"/>
                    <a:gd name="T181" fmla="*/ 0 h 1794"/>
                    <a:gd name="T182" fmla="*/ 2849 w 2849"/>
                    <a:gd name="T183" fmla="*/ 1794 h 17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849" h="1794">
                      <a:moveTo>
                        <a:pt x="2625" y="1345"/>
                      </a:moveTo>
                      <a:lnTo>
                        <a:pt x="2625" y="1345"/>
                      </a:lnTo>
                      <a:lnTo>
                        <a:pt x="2623" y="1311"/>
                      </a:lnTo>
                      <a:lnTo>
                        <a:pt x="2622" y="1276"/>
                      </a:lnTo>
                      <a:lnTo>
                        <a:pt x="2620" y="1242"/>
                      </a:lnTo>
                      <a:lnTo>
                        <a:pt x="2618" y="1208"/>
                      </a:lnTo>
                      <a:lnTo>
                        <a:pt x="2614" y="1174"/>
                      </a:lnTo>
                      <a:lnTo>
                        <a:pt x="2609" y="1141"/>
                      </a:lnTo>
                      <a:lnTo>
                        <a:pt x="2603" y="1106"/>
                      </a:lnTo>
                      <a:lnTo>
                        <a:pt x="2597" y="1075"/>
                      </a:lnTo>
                      <a:lnTo>
                        <a:pt x="2590" y="1041"/>
                      </a:lnTo>
                      <a:lnTo>
                        <a:pt x="2582" y="1008"/>
                      </a:lnTo>
                      <a:lnTo>
                        <a:pt x="2574" y="977"/>
                      </a:lnTo>
                      <a:lnTo>
                        <a:pt x="2564" y="945"/>
                      </a:lnTo>
                      <a:lnTo>
                        <a:pt x="2554" y="914"/>
                      </a:lnTo>
                      <a:lnTo>
                        <a:pt x="2543" y="882"/>
                      </a:lnTo>
                      <a:lnTo>
                        <a:pt x="2531" y="851"/>
                      </a:lnTo>
                      <a:lnTo>
                        <a:pt x="2518" y="822"/>
                      </a:lnTo>
                      <a:lnTo>
                        <a:pt x="2505" y="791"/>
                      </a:lnTo>
                      <a:lnTo>
                        <a:pt x="2491" y="762"/>
                      </a:lnTo>
                      <a:lnTo>
                        <a:pt x="2477" y="732"/>
                      </a:lnTo>
                      <a:lnTo>
                        <a:pt x="2462" y="704"/>
                      </a:lnTo>
                      <a:lnTo>
                        <a:pt x="2446" y="675"/>
                      </a:lnTo>
                      <a:lnTo>
                        <a:pt x="2430" y="647"/>
                      </a:lnTo>
                      <a:lnTo>
                        <a:pt x="2412" y="620"/>
                      </a:lnTo>
                      <a:lnTo>
                        <a:pt x="2394" y="593"/>
                      </a:lnTo>
                      <a:lnTo>
                        <a:pt x="2377" y="567"/>
                      </a:lnTo>
                      <a:lnTo>
                        <a:pt x="2357" y="540"/>
                      </a:lnTo>
                      <a:lnTo>
                        <a:pt x="2338" y="515"/>
                      </a:lnTo>
                      <a:lnTo>
                        <a:pt x="2318" y="489"/>
                      </a:lnTo>
                      <a:lnTo>
                        <a:pt x="2296" y="464"/>
                      </a:lnTo>
                      <a:lnTo>
                        <a:pt x="2275" y="440"/>
                      </a:lnTo>
                      <a:lnTo>
                        <a:pt x="2253" y="417"/>
                      </a:lnTo>
                      <a:lnTo>
                        <a:pt x="2230" y="393"/>
                      </a:lnTo>
                      <a:lnTo>
                        <a:pt x="2207" y="371"/>
                      </a:lnTo>
                      <a:lnTo>
                        <a:pt x="2183" y="350"/>
                      </a:lnTo>
                      <a:lnTo>
                        <a:pt x="2159" y="328"/>
                      </a:lnTo>
                      <a:lnTo>
                        <a:pt x="2135" y="307"/>
                      </a:lnTo>
                      <a:lnTo>
                        <a:pt x="2110" y="287"/>
                      </a:lnTo>
                      <a:lnTo>
                        <a:pt x="2084" y="267"/>
                      </a:lnTo>
                      <a:lnTo>
                        <a:pt x="2058" y="248"/>
                      </a:lnTo>
                      <a:lnTo>
                        <a:pt x="2031" y="229"/>
                      </a:lnTo>
                      <a:lnTo>
                        <a:pt x="2003" y="211"/>
                      </a:lnTo>
                      <a:lnTo>
                        <a:pt x="1976" y="195"/>
                      </a:lnTo>
                      <a:lnTo>
                        <a:pt x="1948" y="178"/>
                      </a:lnTo>
                      <a:lnTo>
                        <a:pt x="1920" y="162"/>
                      </a:lnTo>
                      <a:lnTo>
                        <a:pt x="1891" y="146"/>
                      </a:lnTo>
                      <a:lnTo>
                        <a:pt x="1862" y="132"/>
                      </a:lnTo>
                      <a:lnTo>
                        <a:pt x="1832" y="118"/>
                      </a:lnTo>
                      <a:lnTo>
                        <a:pt x="1803" y="105"/>
                      </a:lnTo>
                      <a:lnTo>
                        <a:pt x="1772" y="93"/>
                      </a:lnTo>
                      <a:lnTo>
                        <a:pt x="1741" y="81"/>
                      </a:lnTo>
                      <a:lnTo>
                        <a:pt x="1711" y="71"/>
                      </a:lnTo>
                      <a:lnTo>
                        <a:pt x="1679" y="60"/>
                      </a:lnTo>
                      <a:lnTo>
                        <a:pt x="1647" y="51"/>
                      </a:lnTo>
                      <a:lnTo>
                        <a:pt x="1615" y="43"/>
                      </a:lnTo>
                      <a:lnTo>
                        <a:pt x="1583" y="34"/>
                      </a:lnTo>
                      <a:lnTo>
                        <a:pt x="1550" y="27"/>
                      </a:lnTo>
                      <a:lnTo>
                        <a:pt x="1517" y="20"/>
                      </a:lnTo>
                      <a:lnTo>
                        <a:pt x="1484" y="15"/>
                      </a:lnTo>
                      <a:lnTo>
                        <a:pt x="1450" y="11"/>
                      </a:lnTo>
                      <a:lnTo>
                        <a:pt x="1417" y="7"/>
                      </a:lnTo>
                      <a:lnTo>
                        <a:pt x="1382" y="4"/>
                      </a:lnTo>
                      <a:lnTo>
                        <a:pt x="1348" y="1"/>
                      </a:lnTo>
                      <a:lnTo>
                        <a:pt x="1314" y="0"/>
                      </a:lnTo>
                      <a:lnTo>
                        <a:pt x="1278" y="0"/>
                      </a:lnTo>
                      <a:lnTo>
                        <a:pt x="1223" y="1"/>
                      </a:lnTo>
                      <a:lnTo>
                        <a:pt x="1167" y="4"/>
                      </a:lnTo>
                      <a:lnTo>
                        <a:pt x="1113" y="9"/>
                      </a:lnTo>
                      <a:lnTo>
                        <a:pt x="1060" y="18"/>
                      </a:lnTo>
                      <a:lnTo>
                        <a:pt x="1007" y="27"/>
                      </a:lnTo>
                      <a:lnTo>
                        <a:pt x="954" y="39"/>
                      </a:lnTo>
                      <a:lnTo>
                        <a:pt x="903" y="53"/>
                      </a:lnTo>
                      <a:lnTo>
                        <a:pt x="852" y="68"/>
                      </a:lnTo>
                      <a:lnTo>
                        <a:pt x="801" y="86"/>
                      </a:lnTo>
                      <a:lnTo>
                        <a:pt x="753" y="106"/>
                      </a:lnTo>
                      <a:lnTo>
                        <a:pt x="704" y="128"/>
                      </a:lnTo>
                      <a:lnTo>
                        <a:pt x="658" y="151"/>
                      </a:lnTo>
                      <a:lnTo>
                        <a:pt x="612" y="176"/>
                      </a:lnTo>
                      <a:lnTo>
                        <a:pt x="568" y="203"/>
                      </a:lnTo>
                      <a:lnTo>
                        <a:pt x="524" y="231"/>
                      </a:lnTo>
                      <a:lnTo>
                        <a:pt x="481" y="261"/>
                      </a:lnTo>
                      <a:lnTo>
                        <a:pt x="440" y="293"/>
                      </a:lnTo>
                      <a:lnTo>
                        <a:pt x="400" y="326"/>
                      </a:lnTo>
                      <a:lnTo>
                        <a:pt x="362" y="361"/>
                      </a:lnTo>
                      <a:lnTo>
                        <a:pt x="324" y="397"/>
                      </a:lnTo>
                      <a:lnTo>
                        <a:pt x="289" y="435"/>
                      </a:lnTo>
                      <a:lnTo>
                        <a:pt x="255" y="473"/>
                      </a:lnTo>
                      <a:lnTo>
                        <a:pt x="222" y="514"/>
                      </a:lnTo>
                      <a:lnTo>
                        <a:pt x="190" y="555"/>
                      </a:lnTo>
                      <a:lnTo>
                        <a:pt x="160" y="597"/>
                      </a:lnTo>
                      <a:lnTo>
                        <a:pt x="132" y="641"/>
                      </a:lnTo>
                      <a:lnTo>
                        <a:pt x="106" y="686"/>
                      </a:lnTo>
                      <a:lnTo>
                        <a:pt x="81" y="732"/>
                      </a:lnTo>
                      <a:lnTo>
                        <a:pt x="57" y="779"/>
                      </a:lnTo>
                      <a:lnTo>
                        <a:pt x="36" y="828"/>
                      </a:lnTo>
                      <a:lnTo>
                        <a:pt x="17" y="877"/>
                      </a:lnTo>
                      <a:lnTo>
                        <a:pt x="0" y="927"/>
                      </a:lnTo>
                      <a:lnTo>
                        <a:pt x="120" y="806"/>
                      </a:lnTo>
                      <a:lnTo>
                        <a:pt x="128" y="801"/>
                      </a:lnTo>
                      <a:lnTo>
                        <a:pt x="138" y="795"/>
                      </a:lnTo>
                      <a:lnTo>
                        <a:pt x="147" y="792"/>
                      </a:lnTo>
                      <a:lnTo>
                        <a:pt x="158" y="791"/>
                      </a:lnTo>
                      <a:lnTo>
                        <a:pt x="167" y="792"/>
                      </a:lnTo>
                      <a:lnTo>
                        <a:pt x="178" y="795"/>
                      </a:lnTo>
                      <a:lnTo>
                        <a:pt x="186" y="801"/>
                      </a:lnTo>
                      <a:lnTo>
                        <a:pt x="194" y="806"/>
                      </a:lnTo>
                      <a:lnTo>
                        <a:pt x="433" y="1045"/>
                      </a:lnTo>
                      <a:lnTo>
                        <a:pt x="446" y="1013"/>
                      </a:lnTo>
                      <a:lnTo>
                        <a:pt x="459" y="981"/>
                      </a:lnTo>
                      <a:lnTo>
                        <a:pt x="473" y="951"/>
                      </a:lnTo>
                      <a:lnTo>
                        <a:pt x="488" y="920"/>
                      </a:lnTo>
                      <a:lnTo>
                        <a:pt x="506" y="890"/>
                      </a:lnTo>
                      <a:lnTo>
                        <a:pt x="524" y="861"/>
                      </a:lnTo>
                      <a:lnTo>
                        <a:pt x="543" y="832"/>
                      </a:lnTo>
                      <a:lnTo>
                        <a:pt x="563" y="805"/>
                      </a:lnTo>
                      <a:lnTo>
                        <a:pt x="584" y="778"/>
                      </a:lnTo>
                      <a:lnTo>
                        <a:pt x="605" y="752"/>
                      </a:lnTo>
                      <a:lnTo>
                        <a:pt x="628" y="727"/>
                      </a:lnTo>
                      <a:lnTo>
                        <a:pt x="653" y="704"/>
                      </a:lnTo>
                      <a:lnTo>
                        <a:pt x="677" y="680"/>
                      </a:lnTo>
                      <a:lnTo>
                        <a:pt x="702" y="658"/>
                      </a:lnTo>
                      <a:lnTo>
                        <a:pt x="729" y="636"/>
                      </a:lnTo>
                      <a:lnTo>
                        <a:pt x="756" y="616"/>
                      </a:lnTo>
                      <a:lnTo>
                        <a:pt x="784" y="596"/>
                      </a:lnTo>
                      <a:lnTo>
                        <a:pt x="813" y="579"/>
                      </a:lnTo>
                      <a:lnTo>
                        <a:pt x="843" y="561"/>
                      </a:lnTo>
                      <a:lnTo>
                        <a:pt x="872" y="546"/>
                      </a:lnTo>
                      <a:lnTo>
                        <a:pt x="903" y="530"/>
                      </a:lnTo>
                      <a:lnTo>
                        <a:pt x="935" y="516"/>
                      </a:lnTo>
                      <a:lnTo>
                        <a:pt x="967" y="504"/>
                      </a:lnTo>
                      <a:lnTo>
                        <a:pt x="1000" y="492"/>
                      </a:lnTo>
                      <a:lnTo>
                        <a:pt x="1033" y="482"/>
                      </a:lnTo>
                      <a:lnTo>
                        <a:pt x="1066" y="473"/>
                      </a:lnTo>
                      <a:lnTo>
                        <a:pt x="1100" y="465"/>
                      </a:lnTo>
                      <a:lnTo>
                        <a:pt x="1136" y="459"/>
                      </a:lnTo>
                      <a:lnTo>
                        <a:pt x="1171" y="455"/>
                      </a:lnTo>
                      <a:lnTo>
                        <a:pt x="1206" y="451"/>
                      </a:lnTo>
                      <a:lnTo>
                        <a:pt x="1242" y="449"/>
                      </a:lnTo>
                      <a:lnTo>
                        <a:pt x="1278" y="448"/>
                      </a:lnTo>
                      <a:lnTo>
                        <a:pt x="1324" y="449"/>
                      </a:lnTo>
                      <a:lnTo>
                        <a:pt x="1371" y="452"/>
                      </a:lnTo>
                      <a:lnTo>
                        <a:pt x="1415" y="458"/>
                      </a:lnTo>
                      <a:lnTo>
                        <a:pt x="1459" y="466"/>
                      </a:lnTo>
                      <a:lnTo>
                        <a:pt x="1503" y="476"/>
                      </a:lnTo>
                      <a:lnTo>
                        <a:pt x="1545" y="489"/>
                      </a:lnTo>
                      <a:lnTo>
                        <a:pt x="1587" y="503"/>
                      </a:lnTo>
                      <a:lnTo>
                        <a:pt x="1628" y="518"/>
                      </a:lnTo>
                      <a:lnTo>
                        <a:pt x="1668" y="536"/>
                      </a:lnTo>
                      <a:lnTo>
                        <a:pt x="1706" y="556"/>
                      </a:lnTo>
                      <a:lnTo>
                        <a:pt x="1744" y="577"/>
                      </a:lnTo>
                      <a:lnTo>
                        <a:pt x="1780" y="601"/>
                      </a:lnTo>
                      <a:lnTo>
                        <a:pt x="1816" y="626"/>
                      </a:lnTo>
                      <a:lnTo>
                        <a:pt x="1850" y="653"/>
                      </a:lnTo>
                      <a:lnTo>
                        <a:pt x="1882" y="681"/>
                      </a:lnTo>
                      <a:lnTo>
                        <a:pt x="1913" y="711"/>
                      </a:lnTo>
                      <a:lnTo>
                        <a:pt x="1943" y="742"/>
                      </a:lnTo>
                      <a:lnTo>
                        <a:pt x="1970" y="775"/>
                      </a:lnTo>
                      <a:lnTo>
                        <a:pt x="1998" y="809"/>
                      </a:lnTo>
                      <a:lnTo>
                        <a:pt x="2022" y="843"/>
                      </a:lnTo>
                      <a:lnTo>
                        <a:pt x="2046" y="880"/>
                      </a:lnTo>
                      <a:lnTo>
                        <a:pt x="2067" y="917"/>
                      </a:lnTo>
                      <a:lnTo>
                        <a:pt x="2087" y="956"/>
                      </a:lnTo>
                      <a:lnTo>
                        <a:pt x="2105" y="995"/>
                      </a:lnTo>
                      <a:lnTo>
                        <a:pt x="2122" y="1037"/>
                      </a:lnTo>
                      <a:lnTo>
                        <a:pt x="2136" y="1078"/>
                      </a:lnTo>
                      <a:lnTo>
                        <a:pt x="2148" y="1121"/>
                      </a:lnTo>
                      <a:lnTo>
                        <a:pt x="2158" y="1164"/>
                      </a:lnTo>
                      <a:lnTo>
                        <a:pt x="2165" y="1208"/>
                      </a:lnTo>
                      <a:lnTo>
                        <a:pt x="2171" y="1254"/>
                      </a:lnTo>
                      <a:lnTo>
                        <a:pt x="2175" y="1299"/>
                      </a:lnTo>
                      <a:lnTo>
                        <a:pt x="2176" y="1345"/>
                      </a:lnTo>
                      <a:lnTo>
                        <a:pt x="1952" y="1345"/>
                      </a:lnTo>
                      <a:lnTo>
                        <a:pt x="2400" y="1794"/>
                      </a:lnTo>
                      <a:lnTo>
                        <a:pt x="2849" y="1345"/>
                      </a:lnTo>
                      <a:lnTo>
                        <a:pt x="2625" y="1345"/>
                      </a:lnTo>
                      <a:close/>
                    </a:path>
                  </a:pathLst>
                </a:custGeom>
                <a:blipFill>
                  <a:blip r:embed="rId3" cstate="screen"/>
                  <a:stretch>
                    <a:fillRect/>
                  </a:stretch>
                </a:blipFill>
                <a:ln w="9525">
                  <a:noFill/>
                  <a:round/>
                </a:ln>
              </p:spPr>
              <p:txBody>
                <a:bodyPr wrap="none" lIns="134178" tIns="67090" rIns="134178" bIns="67090" anchor="ctr"/>
                <a:lstStyle/>
                <a:p>
                  <a:pPr defTabSz="1218565">
                    <a:defRPr/>
                  </a:pPr>
                  <a:endParaRPr lang="zh-CN" altLang="en-US" sz="1900" kern="0">
                    <a:solidFill>
                      <a:schemeClr val="bg1"/>
                    </a:solidFill>
                  </a:endParaRPr>
                </a:p>
              </p:txBody>
            </p:sp>
            <p:sp>
              <p:nvSpPr>
                <p:cNvPr id="34" name="WordArt 9"/>
                <p:cNvSpPr>
                  <a:spLocks noChangeArrowheads="1" noChangeShapeType="1" noTextEdit="1"/>
                </p:cNvSpPr>
                <p:nvPr/>
              </p:nvSpPr>
              <p:spPr bwMode="auto">
                <a:xfrm rot="16200000">
                  <a:off x="4978092" y="3574202"/>
                  <a:ext cx="1721947"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5" name="WordArt 9"/>
                <p:cNvSpPr>
                  <a:spLocks noChangeArrowheads="1" noChangeShapeType="1" noTextEdit="1"/>
                </p:cNvSpPr>
                <p:nvPr/>
              </p:nvSpPr>
              <p:spPr bwMode="auto">
                <a:xfrm rot="5400000">
                  <a:off x="5211610" y="3653631"/>
                  <a:ext cx="1721948"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6" name="Text Box 16"/>
                <p:cNvSpPr txBox="1">
                  <a:spLocks noChangeArrowheads="1"/>
                </p:cNvSpPr>
                <p:nvPr/>
              </p:nvSpPr>
              <p:spPr bwMode="auto">
                <a:xfrm>
                  <a:off x="5130104" y="4049205"/>
                  <a:ext cx="1604117" cy="588465"/>
                </a:xfrm>
                <a:prstGeom prst="rect">
                  <a:avLst/>
                </a:prstGeom>
                <a:noFill/>
                <a:ln w="9525">
                  <a:noFill/>
                  <a:miter lim="800000"/>
                </a:ln>
              </p:spPr>
              <p:txBody>
                <a:bodyPr wrap="square" lIns="134178" tIns="67090" rIns="134178" bIns="67090">
                  <a:spAutoFit/>
                </a:bodyPr>
                <a:lstStyle/>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sym typeface="+mn-lt"/>
                    </a:rPr>
                    <a:t>世界一流</a:t>
                  </a:r>
                  <a:endParaRPr lang="en-US" altLang="ko-KR" sz="2800" b="1" kern="100" dirty="0">
                    <a:solidFill>
                      <a:srgbClr val="C00000"/>
                    </a:solidFill>
                    <a:latin typeface="微软雅黑" panose="020B0503020204020204" pitchFamily="34" charset="-122"/>
                    <a:ea typeface="微软雅黑" panose="020B0503020204020204" pitchFamily="34" charset="-122"/>
                  </a:endParaRPr>
                </a:p>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卓越人才</a:t>
                  </a:r>
                  <a:endParaRPr lang="en-US" altLang="zh-CN"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
            <p:nvSpPr>
              <p:cNvPr id="29" name="文本框 28"/>
              <p:cNvSpPr txBox="1"/>
              <p:nvPr/>
            </p:nvSpPr>
            <p:spPr>
              <a:xfrm>
                <a:off x="4043862" y="2040142"/>
                <a:ext cx="595506" cy="2835896"/>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培 育 人 才</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7479568" y="1993520"/>
                <a:ext cx="595506" cy="2772749"/>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形 成 模 式</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970209" y="1878452"/>
              <a:ext cx="1979317" cy="2229623"/>
              <a:chOff x="994199" y="1336538"/>
              <a:chExt cx="1979317" cy="2121873"/>
            </a:xfrm>
          </p:grpSpPr>
          <p:sp>
            <p:nvSpPr>
              <p:cNvPr id="26" name="矩形 25"/>
              <p:cNvSpPr/>
              <p:nvPr/>
            </p:nvSpPr>
            <p:spPr>
              <a:xfrm>
                <a:off x="994199" y="1336538"/>
                <a:ext cx="1979317" cy="2121873"/>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27" name="矩形 26"/>
              <p:cNvSpPr/>
              <p:nvPr/>
            </p:nvSpPr>
            <p:spPr>
              <a:xfrm>
                <a:off x="1136332" y="1416131"/>
                <a:ext cx="1633610" cy="1980799"/>
              </a:xfrm>
              <a:prstGeom prst="rect">
                <a:avLst/>
              </a:prstGeom>
            </p:spPr>
            <p:txBody>
              <a:bodyPr wrap="square">
                <a:spAutoFit/>
              </a:bodyPr>
              <a:lstStyle/>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价值塑造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知识创造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思维提升</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能力达成</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精神养成</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3042121" y="2243136"/>
              <a:ext cx="946068"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226BAB"/>
                  </a:solidFill>
                  <a:latin typeface="微软雅黑" panose="020B0503020204020204" pitchFamily="34" charset="-122"/>
                  <a:ea typeface="微软雅黑" panose="020B0503020204020204" pitchFamily="34" charset="-122"/>
                </a:rPr>
                <a:t>方面</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027577" y="2801448"/>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要素</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7952238" y="2267370"/>
              <a:ext cx="1385567"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    4</a:t>
              </a:r>
              <a:r>
                <a:rPr lang="zh-CN" altLang="en-US" sz="2000" b="1" dirty="0">
                  <a:solidFill>
                    <a:srgbClr val="226BAB"/>
                  </a:solidFill>
                  <a:latin typeface="微软雅黑" panose="020B0503020204020204" pitchFamily="34" charset="-122"/>
                  <a:ea typeface="微软雅黑" panose="020B0503020204020204" pitchFamily="34" charset="-122"/>
                </a:rPr>
                <a:t>类</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8282332" y="2809315"/>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思维</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967462" y="2793368"/>
              <a:ext cx="1220578" cy="0"/>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sp>
          <p:nvSpPr>
            <p:cNvPr id="25" name="矩形 24"/>
            <p:cNvSpPr/>
            <p:nvPr/>
          </p:nvSpPr>
          <p:spPr>
            <a:xfrm>
              <a:off x="2862487" y="5234303"/>
              <a:ext cx="7110560" cy="553998"/>
            </a:xfrm>
            <a:prstGeom prst="rect">
              <a:avLst/>
            </a:prstGeom>
          </p:spPr>
          <p:txBody>
            <a:bodyPr wrap="square">
              <a:spAutoFit/>
            </a:bodyPr>
            <a:lstStyle/>
            <a:p>
              <a:pPr algn="ctr"/>
              <a:r>
                <a:rPr lang="en-US" altLang="zh-CN" sz="3000" b="1" dirty="0" smtClean="0">
                  <a:solidFill>
                    <a:srgbClr val="C00000"/>
                  </a:solidFill>
                  <a:latin typeface="微软雅黑" panose="020B0503020204020204" pitchFamily="34" charset="-122"/>
                  <a:ea typeface="微软雅黑" panose="020B0503020204020204" pitchFamily="34" charset="-122"/>
                </a:rPr>
                <a:t>7</a:t>
              </a:r>
              <a:r>
                <a:rPr lang="zh-CN" altLang="en-US" sz="2600" b="1" dirty="0" smtClean="0">
                  <a:solidFill>
                    <a:srgbClr val="194D7D"/>
                  </a:solidFill>
                  <a:latin typeface="微软雅黑" panose="020B0503020204020204" pitchFamily="34" charset="-122"/>
                  <a:ea typeface="微软雅黑" panose="020B0503020204020204" pitchFamily="34" charset="-122"/>
                </a:rPr>
                <a:t>项基本原则</a:t>
              </a:r>
              <a:endParaRPr lang="zh-CN" altLang="en-US" sz="2600" b="1" dirty="0">
                <a:solidFill>
                  <a:srgbClr val="194D7D"/>
                </a:solidFill>
                <a:latin typeface="微软雅黑" panose="020B0503020204020204" pitchFamily="34" charset="-122"/>
                <a:ea typeface="微软雅黑" panose="020B0503020204020204" pitchFamily="34" charset="-122"/>
              </a:endParaRPr>
            </a:p>
          </p:txBody>
        </p:sp>
      </p:grpSp>
      <p:sp>
        <p:nvSpPr>
          <p:cNvPr id="39" name="矩形 38"/>
          <p:cNvSpPr/>
          <p:nvPr/>
        </p:nvSpPr>
        <p:spPr>
          <a:xfrm>
            <a:off x="331304" y="5695247"/>
            <a:ext cx="10658121" cy="853567"/>
          </a:xfrm>
          <a:prstGeom prst="rect">
            <a:avLst/>
          </a:prstGeom>
        </p:spPr>
        <p:txBody>
          <a:bodyPr wrap="square">
            <a:spAutoFit/>
          </a:bodyPr>
          <a:lstStyle/>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1</a:t>
            </a:r>
            <a:r>
              <a:rPr lang="zh-CN" altLang="en-US" sz="2000" b="1" dirty="0">
                <a:solidFill>
                  <a:srgbClr val="C00000"/>
                </a:solidFill>
                <a:latin typeface="微软雅黑" panose="020B0503020204020204" pitchFamily="34" charset="-122"/>
                <a:ea typeface="微软雅黑" panose="020B0503020204020204" pitchFamily="34" charset="-122"/>
              </a:rPr>
              <a:t>）落实立德树人 （</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）突出卓越导向 （</a:t>
            </a:r>
            <a:r>
              <a:rPr lang="en-US" altLang="zh-CN" sz="2000" b="1" dirty="0">
                <a:solidFill>
                  <a:srgbClr val="C00000"/>
                </a:solidFill>
                <a:latin typeface="微软雅黑" panose="020B0503020204020204" pitchFamily="34" charset="-122"/>
                <a:ea typeface="微软雅黑" panose="020B0503020204020204" pitchFamily="34" charset="-122"/>
              </a:rPr>
              <a:t>3</a:t>
            </a:r>
            <a:r>
              <a:rPr lang="zh-CN" altLang="en-US" sz="2000" b="1" dirty="0">
                <a:solidFill>
                  <a:srgbClr val="C00000"/>
                </a:solidFill>
                <a:latin typeface="微软雅黑" panose="020B0503020204020204" pitchFamily="34" charset="-122"/>
                <a:ea typeface="微软雅黑" panose="020B0503020204020204" pitchFamily="34" charset="-122"/>
              </a:rPr>
              <a:t>）强化思维训练 （</a:t>
            </a:r>
            <a:r>
              <a:rPr lang="en-US" altLang="zh-CN" sz="2000" b="1" dirty="0">
                <a:solidFill>
                  <a:srgbClr val="C00000"/>
                </a:solidFill>
                <a:latin typeface="微软雅黑" panose="020B0503020204020204" pitchFamily="34" charset="-122"/>
                <a:ea typeface="微软雅黑" panose="020B0503020204020204" pitchFamily="34" charset="-122"/>
              </a:rPr>
              <a:t>4</a:t>
            </a:r>
            <a:r>
              <a:rPr lang="zh-CN" altLang="en-US" sz="2000" b="1" dirty="0">
                <a:solidFill>
                  <a:srgbClr val="C00000"/>
                </a:solidFill>
                <a:latin typeface="微软雅黑" panose="020B0503020204020204" pitchFamily="34" charset="-122"/>
                <a:ea typeface="微软雅黑" panose="020B0503020204020204" pitchFamily="34" charset="-122"/>
              </a:rPr>
              <a:t>）重构课程体系</a:t>
            </a:r>
            <a:endParaRPr lang="en-US" altLang="zh-CN" sz="2000" b="1" dirty="0">
              <a:solidFill>
                <a:srgbClr val="C00000"/>
              </a:solidFill>
              <a:latin typeface="微软雅黑" panose="020B0503020204020204" pitchFamily="34" charset="-122"/>
              <a:ea typeface="微软雅黑" panose="020B0503020204020204" pitchFamily="34" charset="-122"/>
            </a:endParaRPr>
          </a:p>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C00000"/>
                </a:solidFill>
                <a:latin typeface="微软雅黑" panose="020B0503020204020204" pitchFamily="34" charset="-122"/>
                <a:ea typeface="微软雅黑" panose="020B0503020204020204" pitchFamily="34" charset="-122"/>
              </a:rPr>
              <a:t>）深化评价改革 （</a:t>
            </a:r>
            <a:r>
              <a:rPr lang="en-US" altLang="zh-CN" sz="2000" b="1" dirty="0">
                <a:solidFill>
                  <a:srgbClr val="C00000"/>
                </a:solidFill>
                <a:latin typeface="微软雅黑" panose="020B0503020204020204" pitchFamily="34" charset="-122"/>
                <a:ea typeface="微软雅黑" panose="020B0503020204020204" pitchFamily="34" charset="-122"/>
              </a:rPr>
              <a:t>6</a:t>
            </a:r>
            <a:r>
              <a:rPr lang="zh-CN" altLang="en-US" sz="2000" b="1" dirty="0">
                <a:solidFill>
                  <a:srgbClr val="C00000"/>
                </a:solidFill>
                <a:latin typeface="微软雅黑" panose="020B0503020204020204" pitchFamily="34" charset="-122"/>
                <a:ea typeface="微软雅黑" panose="020B0503020204020204" pitchFamily="34" charset="-122"/>
              </a:rPr>
              <a:t>）确立关键环节准入</a:t>
            </a:r>
            <a:r>
              <a:rPr lang="zh-CN" altLang="en-US" sz="2000" b="1" dirty="0" smtClean="0">
                <a:solidFill>
                  <a:srgbClr val="C00000"/>
                </a:solidFill>
                <a:latin typeface="微软雅黑" panose="020B0503020204020204" pitchFamily="34" charset="-122"/>
                <a:ea typeface="微软雅黑" panose="020B0503020204020204" pitchFamily="34" charset="-122"/>
              </a:rPr>
              <a:t>标准 （</a:t>
            </a:r>
            <a:r>
              <a:rPr lang="en-US" altLang="zh-CN" sz="2000" b="1" dirty="0" smtClean="0">
                <a:solidFill>
                  <a:srgbClr val="C00000"/>
                </a:solidFill>
                <a:latin typeface="微软雅黑" panose="020B0503020204020204" pitchFamily="34" charset="-122"/>
                <a:ea typeface="微软雅黑" panose="020B0503020204020204" pitchFamily="34" charset="-122"/>
              </a:rPr>
              <a:t>7</a:t>
            </a:r>
            <a:r>
              <a:rPr lang="zh-CN" altLang="en-US" sz="2000" b="1" dirty="0" smtClean="0">
                <a:solidFill>
                  <a:srgbClr val="C00000"/>
                </a:solidFill>
                <a:latin typeface="微软雅黑" panose="020B0503020204020204" pitchFamily="34" charset="-122"/>
                <a:ea typeface="微软雅黑" panose="020B0503020204020204" pitchFamily="34" charset="-122"/>
              </a:rPr>
              <a:t>）注重完整性和逻辑性</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2"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a:t>
            </a:r>
            <a:r>
              <a:rPr lang="zh-CN" altLang="en-US" sz="4000" b="1" dirty="0" smtClean="0">
                <a:solidFill>
                  <a:srgbClr val="FFFF00"/>
                </a:solidFill>
                <a:latin typeface="华文新魏" panose="02010800040101010101" pitchFamily="2" charset="-122"/>
                <a:ea typeface="华文新魏" panose="02010800040101010101" pitchFamily="2" charset="-122"/>
              </a:rPr>
              <a:t>方案</a:t>
            </a:r>
            <a:r>
              <a:rPr lang="zh-CN" altLang="en-US" sz="3200" b="1" dirty="0" smtClean="0">
                <a:solidFill>
                  <a:srgbClr val="FFFF00"/>
                </a:solidFill>
                <a:latin typeface="华文新魏" panose="02010800040101010101" pitchFamily="2" charset="-122"/>
                <a:ea typeface="华文新魏" panose="02010800040101010101" pitchFamily="2" charset="-122"/>
              </a:rPr>
              <a:t>（主要模块与指南</a:t>
            </a:r>
            <a:r>
              <a:rPr lang="zh-CN" altLang="en-US" sz="4000" b="1" dirty="0" smtClean="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aphicFrame>
        <p:nvGraphicFramePr>
          <p:cNvPr id="23" name="表格 22"/>
          <p:cNvGraphicFramePr>
            <a:graphicFrameLocks noGrp="1"/>
          </p:cNvGraphicFramePr>
          <p:nvPr/>
        </p:nvGraphicFramePr>
        <p:xfrm>
          <a:off x="1635575" y="1631236"/>
          <a:ext cx="8888338" cy="4688213"/>
        </p:xfrm>
        <a:graphic>
          <a:graphicData uri="http://schemas.openxmlformats.org/drawingml/2006/table">
            <a:tbl>
              <a:tblPr firstRow="1" bandRow="1">
                <a:tableStyleId>{5C22544A-7EE6-4342-B048-85BDC9FD1C3A}</a:tableStyleId>
              </a:tblPr>
              <a:tblGrid>
                <a:gridCol w="1282192"/>
                <a:gridCol w="7606146"/>
              </a:tblGrid>
              <a:tr h="367673">
                <a:tc>
                  <a:txBody>
                    <a:bodyPr/>
                    <a:lstStyle/>
                    <a:p>
                      <a:pPr marL="0" algn="ctr" defTabSz="914400" rtl="0" eaLnBrk="1" latinLnBrk="0" hangingPunct="1">
                        <a:spcBef>
                          <a:spcPts val="1200"/>
                        </a:spcBef>
                      </a:pPr>
                      <a:r>
                        <a:rPr lang="zh-CN" altLang="en-US" sz="1400" b="1" kern="1200" dirty="0">
                          <a:solidFill>
                            <a:schemeClr val="lt1"/>
                          </a:solidFill>
                          <a:latin typeface="微软雅黑" panose="020B0503020204020204" pitchFamily="34" charset="-122"/>
                          <a:ea typeface="微软雅黑" panose="020B0503020204020204" pitchFamily="34" charset="-122"/>
                          <a:cs typeface="+mn-cs"/>
                        </a:rPr>
                        <a:t>模  块</a:t>
                      </a:r>
                      <a:endParaRPr lang="zh-CN" altLang="en-US" sz="1400" b="1" kern="1200" dirty="0">
                        <a:solidFill>
                          <a:schemeClr val="lt1"/>
                        </a:solidFill>
                        <a:latin typeface="微软雅黑" panose="020B0503020204020204" pitchFamily="34" charset="-122"/>
                        <a:ea typeface="微软雅黑" panose="020B0503020204020204" pitchFamily="34" charset="-122"/>
                        <a:cs typeface="+mn-cs"/>
                      </a:endParaRPr>
                    </a:p>
                  </a:txBody>
                  <a:tcPr anchor="ctr"/>
                </a:tc>
                <a:tc>
                  <a:txBody>
                    <a:bodyPr/>
                    <a:lstStyle/>
                    <a:p>
                      <a:pPr algn="ctr">
                        <a:spcBef>
                          <a:spcPts val="600"/>
                        </a:spcBef>
                      </a:pPr>
                      <a:r>
                        <a:rPr lang="zh-CN" altLang="en-US" sz="1400" dirty="0">
                          <a:latin typeface="微软雅黑" panose="020B0503020204020204" pitchFamily="34" charset="-122"/>
                          <a:ea typeface="微软雅黑" panose="020B0503020204020204" pitchFamily="34" charset="-122"/>
                        </a:rPr>
                        <a:t>指  南</a:t>
                      </a:r>
                      <a:endParaRPr lang="zh-CN" altLang="en-US" sz="1400" dirty="0">
                        <a:latin typeface="微软雅黑" panose="020B0503020204020204" pitchFamily="34" charset="-122"/>
                        <a:ea typeface="微软雅黑" panose="020B0503020204020204" pitchFamily="34" charset="-122"/>
                      </a:endParaRPr>
                    </a:p>
                  </a:txBody>
                  <a:tcPr anchor="ct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01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指导思想</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站位高远</a:t>
                      </a:r>
                      <a:r>
                        <a:rPr lang="zh-CN" altLang="en-US" sz="13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300" b="1" dirty="0">
                          <a:solidFill>
                            <a:schemeClr val="tx1"/>
                          </a:solidFill>
                          <a:latin typeface="微软雅黑" panose="020B0503020204020204" pitchFamily="34" charset="-122"/>
                          <a:ea typeface="微软雅黑" panose="020B0503020204020204" pitchFamily="34" charset="-122"/>
                        </a:rPr>
                        <a:t>立足学校</a:t>
                      </a:r>
                      <a:r>
                        <a:rPr lang="zh-CN" altLang="en-US" sz="1300" b="1" dirty="0">
                          <a:solidFill>
                            <a:schemeClr val="tx1"/>
                          </a:solidFill>
                          <a:latin typeface="微软雅黑" panose="020B0503020204020204" pitchFamily="34" charset="-122"/>
                          <a:ea typeface="微软雅黑" panose="020B0503020204020204" pitchFamily="34" charset="-122"/>
                        </a:rPr>
                        <a:t>建设</a:t>
                      </a:r>
                      <a:r>
                        <a:rPr lang="zh-CN" altLang="zh-CN" sz="1300" b="1" dirty="0">
                          <a:solidFill>
                            <a:schemeClr val="tx1"/>
                          </a:solidFill>
                          <a:latin typeface="微软雅黑" panose="020B0503020204020204" pitchFamily="34" charset="-122"/>
                          <a:ea typeface="微软雅黑" panose="020B0503020204020204" pitchFamily="34" charset="-122"/>
                        </a:rPr>
                        <a:t>成为世界新学术、新科技、新人才策源地的站位</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立足自身</a:t>
                      </a:r>
                      <a:r>
                        <a:rPr lang="zh-CN" altLang="zh-CN" sz="1300" b="1" dirty="0">
                          <a:latin typeface="微软雅黑" panose="020B0503020204020204" pitchFamily="34" charset="-122"/>
                          <a:ea typeface="微软雅黑" panose="020B0503020204020204" pitchFamily="34" charset="-122"/>
                        </a:rPr>
                        <a:t>：</a:t>
                      </a:r>
                      <a:r>
                        <a:rPr lang="zh-CN" altLang="en-US" sz="1300" b="1" dirty="0">
                          <a:solidFill>
                            <a:schemeClr val="tx1"/>
                          </a:solidFill>
                          <a:latin typeface="微软雅黑" panose="020B0503020204020204" pitchFamily="34" charset="-122"/>
                          <a:ea typeface="微软雅黑" panose="020B0503020204020204" pitchFamily="34" charset="-122"/>
                        </a:rPr>
                        <a:t>提炼</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所在院系、学科“卓越育人”“卓越育人模式”的指导思想</a:t>
                      </a:r>
                      <a:endParaRPr lang="en-US" altLang="zh-CN" sz="1300" b="1" dirty="0">
                        <a:solidFill>
                          <a:schemeClr val="tx1"/>
                        </a:solidFill>
                        <a:latin typeface="微软雅黑" panose="020B0503020204020204" pitchFamily="34" charset="-122"/>
                        <a:ea typeface="微软雅黑" panose="020B0503020204020204" pitchFamily="34" charset="-122"/>
                      </a:endParaRPr>
                    </a:p>
                  </a:txBody>
                  <a:tcPr/>
                </a:tc>
              </a:tr>
              <a:tr h="657347">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02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培养目标</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marR="0" lvl="0" indent="-28575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Char char="l"/>
                        <a:defRPr/>
                      </a:pPr>
                      <a:r>
                        <a:rPr lang="zh-CN" altLang="en-US" sz="1300" b="1" dirty="0">
                          <a:solidFill>
                            <a:srgbClr val="C00000"/>
                          </a:solidFill>
                          <a:latin typeface="微软雅黑" panose="020B0503020204020204" pitchFamily="34" charset="-122"/>
                          <a:ea typeface="微软雅黑" panose="020B0503020204020204" pitchFamily="34" charset="-122"/>
                        </a:rPr>
                        <a:t> 四个体现</a:t>
                      </a:r>
                      <a:r>
                        <a:rPr lang="zh-CN" altLang="en-US" sz="1300" b="1" dirty="0">
                          <a:solidFill>
                            <a:schemeClr val="tx1"/>
                          </a:solidFill>
                          <a:latin typeface="微软雅黑" panose="020B0503020204020204" pitchFamily="34" charset="-122"/>
                          <a:ea typeface="微软雅黑" panose="020B0503020204020204" pitchFamily="34" charset="-122"/>
                        </a:rPr>
                        <a:t>：体现党的教育方针，体现时代特征与社会发展，体现世界一流大学目标</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None/>
                        <a:defRPr/>
                      </a:pPr>
                      <a:r>
                        <a:rPr lang="en-US" altLang="zh-CN" sz="1300" b="1" dirty="0">
                          <a:solidFill>
                            <a:schemeClr val="tx1"/>
                          </a:solidFill>
                          <a:latin typeface="微软雅黑" panose="020B0503020204020204" pitchFamily="34" charset="-122"/>
                          <a:ea typeface="微软雅黑" panose="020B0503020204020204" pitchFamily="34" charset="-122"/>
                        </a:rPr>
                        <a:t>     </a:t>
                      </a:r>
                      <a:r>
                        <a:rPr lang="zh-CN" altLang="en-US" sz="1300" b="1" dirty="0">
                          <a:solidFill>
                            <a:schemeClr val="tx1"/>
                          </a:solidFill>
                          <a:latin typeface="微软雅黑" panose="020B0503020204020204" pitchFamily="34" charset="-122"/>
                          <a:ea typeface="微软雅黑" panose="020B0503020204020204" pitchFamily="34" charset="-122"/>
                        </a:rPr>
                        <a:t>定位，体现</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学科人才培养特色优势</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944936">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03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毕业与</a:t>
                      </a:r>
                      <a:r>
                        <a:rPr lang="zh-CN" altLang="en-US" sz="1300" b="1" kern="1200" dirty="0" smtClean="0">
                          <a:solidFill>
                            <a:schemeClr val="tx1"/>
                          </a:solidFill>
                          <a:latin typeface="微软雅黑" panose="020B0503020204020204" pitchFamily="34" charset="-122"/>
                          <a:ea typeface="微软雅黑" panose="020B0503020204020204" pitchFamily="34" charset="-122"/>
                          <a:cs typeface="+mn-cs"/>
                        </a:rPr>
                        <a:t>学位要求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dirty="0">
                          <a:solidFill>
                            <a:schemeClr val="tx1"/>
                          </a:solidFill>
                          <a:latin typeface="微软雅黑" panose="020B0503020204020204" pitchFamily="34" charset="-122"/>
                          <a:ea typeface="微软雅黑" panose="020B0503020204020204" pitchFamily="34" charset="-122"/>
                        </a:rPr>
                        <a:t>体现</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一级</a:t>
                      </a:r>
                      <a:r>
                        <a:rPr lang="zh-CN" altLang="en-US" sz="1300" b="1" kern="1200" dirty="0" smtClean="0">
                          <a:solidFill>
                            <a:srgbClr val="C00000"/>
                          </a:solidFill>
                          <a:latin typeface="微软雅黑" panose="020B0503020204020204" pitchFamily="34" charset="-122"/>
                          <a:ea typeface="微软雅黑" panose="020B0503020204020204" pitchFamily="34" charset="-122"/>
                          <a:cs typeface="+mn-cs"/>
                        </a:rPr>
                        <a:t>学科育人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规格</a:t>
                      </a:r>
                      <a:r>
                        <a:rPr lang="zh-CN" altLang="en-US" sz="1300" b="1" dirty="0">
                          <a:solidFill>
                            <a:schemeClr val="tx1"/>
                          </a:solidFill>
                          <a:latin typeface="微软雅黑" panose="020B0503020204020204" pitchFamily="34" charset="-122"/>
                          <a:ea typeface="微软雅黑" panose="020B0503020204020204" pitchFamily="34" charset="-122"/>
                        </a:rPr>
                        <a:t>和标准</a:t>
                      </a:r>
                      <a:endParaRPr lang="zh-CN" altLang="en-US"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明确细化</a:t>
                      </a:r>
                      <a:r>
                        <a:rPr lang="zh-CN" altLang="en-US" sz="1300" b="1" dirty="0">
                          <a:solidFill>
                            <a:srgbClr val="C00000"/>
                          </a:solidFill>
                          <a:latin typeface="微软雅黑" panose="020B0503020204020204" pitchFamily="34" charset="-122"/>
                          <a:ea typeface="微软雅黑" panose="020B0503020204020204" pitchFamily="34" charset="-122"/>
                        </a:rPr>
                        <a:t>知识、能力、素质要求</a:t>
                      </a:r>
                      <a:endParaRPr lang="en-US" altLang="zh-CN" sz="1300" b="1" dirty="0">
                        <a:solidFill>
                          <a:srgbClr val="C00000"/>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支撑</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并实现</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学生个性化发展</a:t>
                      </a:r>
                      <a:endParaRPr lang="zh-CN" altLang="en-US" sz="1300" b="1" kern="1200" dirty="0">
                        <a:solidFill>
                          <a:srgbClr val="C00000"/>
                        </a:solidFill>
                        <a:latin typeface="微软雅黑" panose="020B0503020204020204" pitchFamily="34" charset="-122"/>
                        <a:ea typeface="微软雅黑" panose="020B0503020204020204" pitchFamily="34" charset="-122"/>
                        <a:cs typeface="+mn-cs"/>
                      </a:endParaRPr>
                    </a:p>
                  </a:txBody>
                  <a:tcP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04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培养方式</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跨学科</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培养</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，形成</a:t>
                      </a:r>
                      <a:r>
                        <a:rPr lang="zh-CN" altLang="en-US" sz="1300" b="1" dirty="0">
                          <a:solidFill>
                            <a:srgbClr val="C00000"/>
                          </a:solidFill>
                          <a:latin typeface="微软雅黑" panose="020B0503020204020204" pitchFamily="34" charset="-122"/>
                          <a:ea typeface="微软雅黑" panose="020B0503020204020204" pitchFamily="34" charset="-122"/>
                        </a:rPr>
                        <a:t>本、硕、博</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一体化培养方案</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科教融合、产教融合</a:t>
                      </a:r>
                      <a:r>
                        <a:rPr lang="zh-CN" altLang="en-US" sz="1300" b="1" dirty="0">
                          <a:solidFill>
                            <a:schemeClr val="tx1"/>
                          </a:solidFill>
                          <a:latin typeface="微软雅黑" panose="020B0503020204020204" pitchFamily="34" charset="-122"/>
                          <a:ea typeface="微软雅黑" panose="020B0503020204020204" pitchFamily="34" charset="-122"/>
                        </a:rPr>
                        <a:t>，建立卓越</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育人的新模式、新方法</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r h="1232525">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05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课程体系</a:t>
                      </a:r>
                      <a:r>
                        <a:rPr lang="zh-CN" altLang="en-US" sz="1300" b="1" kern="1200" dirty="0" smtClean="0">
                          <a:solidFill>
                            <a:schemeClr val="tx1"/>
                          </a:solidFill>
                          <a:latin typeface="微软雅黑" panose="020B0503020204020204" pitchFamily="34" charset="-122"/>
                          <a:ea typeface="微软雅黑" panose="020B0503020204020204" pitchFamily="34" charset="-122"/>
                          <a:cs typeface="+mn-cs"/>
                        </a:rPr>
                        <a:t>与学分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不低于</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学校培养工作规定</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，结合</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学科专业</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特点</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，明确形成各学科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专业类课程突出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基础、</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前沿</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、挑战</a:t>
                      </a:r>
                      <a:r>
                        <a:rPr lang="zh-CN" altLang="en-US" sz="13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打造本硕博贯通的核心课程、前沿导向的专业课程</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研究导向的方法类课程</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突出不同层次课程区分度，</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跨学段、</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跨院系、跨学科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开放共享</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96245" y="321691"/>
            <a:ext cx="7679308" cy="602439"/>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600" b="1" dirty="0">
                <a:solidFill>
                  <a:srgbClr val="FFFF00"/>
                </a:solidFill>
                <a:latin typeface="华文新魏" panose="02010800040101010101" pitchFamily="2" charset="-122"/>
                <a:ea typeface="华文新魏" panose="02010800040101010101" pitchFamily="2" charset="-122"/>
              </a:rPr>
              <a:t>（培养过程与环节）</a:t>
            </a:r>
            <a:endParaRPr lang="zh-CN" altLang="en-US" sz="3600" b="1" dirty="0">
              <a:solidFill>
                <a:srgbClr val="FFFF00"/>
              </a:solidFill>
              <a:latin typeface="华文新魏" panose="02010800040101010101" pitchFamily="2" charset="-122"/>
              <a:ea typeface="华文新魏" panose="02010800040101010101" pitchFamily="2" charset="-122"/>
            </a:endParaRPr>
          </a:p>
        </p:txBody>
      </p:sp>
      <p:grpSp>
        <p:nvGrpSpPr>
          <p:cNvPr id="9" name="组合 16"/>
          <p:cNvGrpSpPr/>
          <p:nvPr/>
        </p:nvGrpSpPr>
        <p:grpSpPr>
          <a:xfrm>
            <a:off x="399270" y="3113559"/>
            <a:ext cx="2735262" cy="2952750"/>
            <a:chOff x="107504" y="2614624"/>
            <a:chExt cx="2735867" cy="2952328"/>
          </a:xfrm>
        </p:grpSpPr>
        <p:sp>
          <p:nvSpPr>
            <p:cNvPr id="10" name="矩形 9"/>
            <p:cNvSpPr/>
            <p:nvPr/>
          </p:nvSpPr>
          <p:spPr>
            <a:xfrm>
              <a:off x="107504" y="2616211"/>
              <a:ext cx="2735867" cy="2950741"/>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1" name="TextBox 18"/>
            <p:cNvSpPr txBox="1"/>
            <p:nvPr/>
          </p:nvSpPr>
          <p:spPr>
            <a:xfrm>
              <a:off x="602914" y="2614624"/>
              <a:ext cx="1816502" cy="492373"/>
            </a:xfrm>
            <a:prstGeom prst="rect">
              <a:avLst/>
            </a:prstGeom>
            <a:noFill/>
          </p:spPr>
          <p:txBody>
            <a:bodyPr>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日常学习</a:t>
              </a:r>
              <a:endPar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endParaRPr>
            </a:p>
          </p:txBody>
        </p:sp>
        <p:sp>
          <p:nvSpPr>
            <p:cNvPr id="12" name="圆角矩形 11"/>
            <p:cNvSpPr/>
            <p:nvPr/>
          </p:nvSpPr>
          <p:spPr>
            <a:xfrm>
              <a:off x="251998" y="3138424"/>
              <a:ext cx="935245" cy="790462"/>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3" name="圆角矩形 12"/>
            <p:cNvSpPr/>
            <p:nvPr/>
          </p:nvSpPr>
          <p:spPr>
            <a:xfrm>
              <a:off x="1692179" y="3145504"/>
              <a:ext cx="935244" cy="754811"/>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4" name="圆角矩形 13"/>
            <p:cNvSpPr/>
            <p:nvPr/>
          </p:nvSpPr>
          <p:spPr>
            <a:xfrm>
              <a:off x="274228"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5" name="圆角矩形 14"/>
            <p:cNvSpPr/>
            <p:nvPr/>
          </p:nvSpPr>
          <p:spPr>
            <a:xfrm>
              <a:off x="1747754" y="4563795"/>
              <a:ext cx="935245" cy="792049"/>
            </a:xfrm>
            <a:prstGeom prst="roundRect">
              <a:avLst/>
            </a:prstGeom>
            <a:solidFill>
              <a:srgbClr val="AFB591">
                <a:lumMod val="60000"/>
                <a:lumOff val="4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16" name="TextBox 23"/>
            <p:cNvSpPr txBox="1"/>
            <p:nvPr/>
          </p:nvSpPr>
          <p:spPr>
            <a:xfrm>
              <a:off x="180545" y="3192391"/>
              <a:ext cx="1124199"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实践环节训练</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1" name="TextBox 24"/>
            <p:cNvSpPr txBox="1"/>
            <p:nvPr/>
          </p:nvSpPr>
          <p:spPr>
            <a:xfrm>
              <a:off x="1763632" y="3209851"/>
              <a:ext cx="792338" cy="646021"/>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科学研究</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2" name="TextBox 25"/>
            <p:cNvSpPr txBox="1"/>
            <p:nvPr/>
          </p:nvSpPr>
          <p:spPr>
            <a:xfrm>
              <a:off x="323452" y="4636810"/>
              <a:ext cx="79233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学术交流</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23" name="TextBox 26"/>
            <p:cNvSpPr txBox="1"/>
            <p:nvPr/>
          </p:nvSpPr>
          <p:spPr>
            <a:xfrm>
              <a:off x="1547684" y="4624112"/>
              <a:ext cx="1295687" cy="64602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r>
                <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rPr>
                <a:t>基本文献阅读</a:t>
              </a: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grpSp>
      <p:grpSp>
        <p:nvGrpSpPr>
          <p:cNvPr id="24" name="组合 35"/>
          <p:cNvGrpSpPr/>
          <p:nvPr/>
        </p:nvGrpSpPr>
        <p:grpSpPr>
          <a:xfrm>
            <a:off x="2816843" y="3114352"/>
            <a:ext cx="4306096" cy="2952749"/>
            <a:chOff x="2868768" y="1690276"/>
            <a:chExt cx="4305839" cy="2952604"/>
          </a:xfrm>
        </p:grpSpPr>
        <p:sp>
          <p:nvSpPr>
            <p:cNvPr id="25" name="矩形 24"/>
            <p:cNvSpPr/>
            <p:nvPr/>
          </p:nvSpPr>
          <p:spPr>
            <a:xfrm>
              <a:off x="3285464" y="1690276"/>
              <a:ext cx="3889143" cy="2952604"/>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26" name="圆角矩形 25"/>
            <p:cNvSpPr/>
            <p:nvPr/>
          </p:nvSpPr>
          <p:spPr>
            <a:xfrm>
              <a:off x="3394202" y="2260068"/>
              <a:ext cx="1546123" cy="715227"/>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课程审核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7" name="圆角矩形 26"/>
            <p:cNvSpPr/>
            <p:nvPr/>
          </p:nvSpPr>
          <p:spPr>
            <a:xfrm>
              <a:off x="5201238" y="2267305"/>
              <a:ext cx="1594153" cy="70799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培养环节</a:t>
              </a:r>
              <a:endParaRPr kumimoji="0" lang="en-US" altLang="zh-CN"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审核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8" name="圆角矩形 27"/>
            <p:cNvSpPr/>
            <p:nvPr/>
          </p:nvSpPr>
          <p:spPr>
            <a:xfrm>
              <a:off x="3426438" y="3638837"/>
              <a:ext cx="1513887" cy="753399"/>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论文开题</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29" name="圆角矩形 28"/>
            <p:cNvSpPr/>
            <p:nvPr/>
          </p:nvSpPr>
          <p:spPr>
            <a:xfrm>
              <a:off x="5230035" y="3638836"/>
              <a:ext cx="1565356" cy="753400"/>
            </a:xfrm>
            <a:prstGeom prst="roundRect">
              <a:avLst/>
            </a:prstGeom>
            <a:solidFill>
              <a:srgbClr val="C47546">
                <a:lumMod val="40000"/>
                <a:lumOff val="6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rPr>
                <a:t>学术规范考核</a:t>
              </a:r>
              <a:endParaRPr kumimoji="0" lang="zh-CN" altLang="en-US" sz="2400" b="0" i="0" u="none" strike="noStrike" kern="0" cap="none" spc="0" normalizeH="0" baseline="0" noProof="0" dirty="0">
                <a:ln>
                  <a:noFill/>
                </a:ln>
                <a:solidFill>
                  <a:srgbClr val="7030A0"/>
                </a:solidFill>
                <a:effectLst/>
                <a:uLnTx/>
                <a:uFillTx/>
                <a:latin typeface="楷体" panose="02010609060101010101" pitchFamily="49" charset="-122"/>
                <a:ea typeface="楷体" panose="02010609060101010101" pitchFamily="49" charset="-122"/>
                <a:cs typeface="+mn-cs"/>
              </a:endParaRPr>
            </a:p>
          </p:txBody>
        </p:sp>
        <p:sp>
          <p:nvSpPr>
            <p:cNvPr id="30" name="TextBox 41"/>
            <p:cNvSpPr txBox="1"/>
            <p:nvPr/>
          </p:nvSpPr>
          <p:spPr>
            <a:xfrm>
              <a:off x="4272150" y="1696564"/>
              <a:ext cx="1875580" cy="492419"/>
            </a:xfrm>
            <a:prstGeom prst="rect">
              <a:avLst/>
            </a:prstGeom>
            <a:noFill/>
          </p:spPr>
          <p:txBody>
            <a:bodyPr wrap="square">
              <a:spAutoFit/>
            </a:bodyPr>
            <a:lstStyle/>
            <a:p>
              <a:pPr marR="0" defTabSz="914400" eaLnBrk="1" fontAlgn="auto" hangingPunct="1">
                <a:spcBef>
                  <a:spcPts val="0"/>
                </a:spcBef>
                <a:spcAft>
                  <a:spcPts val="0"/>
                </a:spcAft>
                <a:buClrTx/>
                <a:buSzTx/>
                <a:buFontTx/>
                <a:buNone/>
                <a:defRPr/>
              </a:pPr>
              <a:r>
                <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rPr>
                <a:t>中期考核</a:t>
              </a:r>
              <a:endParaRPr kumimoji="0" lang="zh-CN" altLang="en-US" sz="2600" b="1" kern="0" cap="none" spc="0" normalizeH="0" baseline="0" noProof="0" dirty="0">
                <a:solidFill>
                  <a:srgbClr val="0070C0"/>
                </a:solidFill>
                <a:latin typeface="楷体" panose="02010609060101010101" pitchFamily="49" charset="-122"/>
                <a:ea typeface="楷体" panose="02010609060101010101" pitchFamily="49" charset="-122"/>
                <a:cs typeface="+mn-cs"/>
              </a:endParaRPr>
            </a:p>
          </p:txBody>
        </p:sp>
        <p:sp>
          <p:nvSpPr>
            <p:cNvPr id="31" name="右箭头 30"/>
            <p:cNvSpPr/>
            <p:nvPr/>
          </p:nvSpPr>
          <p:spPr>
            <a:xfrm>
              <a:off x="2868768" y="3084032"/>
              <a:ext cx="687347" cy="484164"/>
            </a:xfrm>
            <a:prstGeom prst="right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grpSp>
      <p:sp>
        <p:nvSpPr>
          <p:cNvPr id="35" name="TextBox 60"/>
          <p:cNvSpPr txBox="1"/>
          <p:nvPr/>
        </p:nvSpPr>
        <p:spPr>
          <a:xfrm>
            <a:off x="10410825" y="2477135"/>
            <a:ext cx="1171575" cy="369570"/>
          </a:xfrm>
          <a:prstGeom prst="rect">
            <a:avLst/>
          </a:prstGeom>
          <a:noFill/>
        </p:spPr>
        <p:txBody>
          <a:bodyPr>
            <a:spAutoFit/>
          </a:bodyPr>
          <a:lstStyle/>
          <a:p>
            <a:pPr marR="0" algn="ctr" defTabSz="914400" eaLnBrk="1" fontAlgn="auto" hangingPunct="1">
              <a:spcBef>
                <a:spcPts val="0"/>
              </a:spcBef>
              <a:spcAft>
                <a:spcPts val="0"/>
              </a:spcAft>
              <a:buClrTx/>
              <a:buSzTx/>
              <a:buFontTx/>
              <a:buNone/>
              <a:defRPr/>
            </a:pPr>
            <a:endParaRPr kumimoji="0" lang="zh-CN" altLang="en-US" sz="1800" b="0" kern="0" cap="none" spc="0" normalizeH="0" baseline="0" noProof="0" dirty="0">
              <a:solidFill>
                <a:srgbClr val="7030A0"/>
              </a:solidFill>
              <a:latin typeface="楷体" panose="02010609060101010101" pitchFamily="49" charset="-122"/>
              <a:ea typeface="楷体" panose="02010609060101010101" pitchFamily="49" charset="-122"/>
              <a:cs typeface="+mn-cs"/>
            </a:endParaRPr>
          </a:p>
        </p:txBody>
      </p:sp>
      <p:sp>
        <p:nvSpPr>
          <p:cNvPr id="40" name="圆角矩形 39"/>
          <p:cNvSpPr/>
          <p:nvPr/>
        </p:nvSpPr>
        <p:spPr>
          <a:xfrm>
            <a:off x="1236106" y="4331890"/>
            <a:ext cx="936625" cy="8112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mn-lt"/>
              <a:ea typeface="+mn-ea"/>
              <a:cs typeface="+mn-cs"/>
            </a:endParaRPr>
          </a:p>
        </p:txBody>
      </p:sp>
      <p:sp>
        <p:nvSpPr>
          <p:cNvPr id="41" name="TextBox 2"/>
          <p:cNvSpPr txBox="1"/>
          <p:nvPr/>
        </p:nvSpPr>
        <p:spPr>
          <a:xfrm>
            <a:off x="1291668" y="4354984"/>
            <a:ext cx="881063" cy="708025"/>
          </a:xfrm>
          <a:prstGeom prst="rect">
            <a:avLst/>
          </a:prstGeom>
          <a:noFill/>
          <a:ln w="9525">
            <a:noFill/>
          </a:ln>
        </p:spPr>
        <p:txBody>
          <a:bodyPr>
            <a:spAutoFit/>
          </a:bodyPr>
          <a:lstStyle/>
          <a:p>
            <a:pPr algn="ctr" eaLnBrk="1" hangingPunct="1"/>
            <a:r>
              <a:rPr lang="zh-CN" altLang="en-US" sz="2000" b="1" dirty="0">
                <a:solidFill>
                  <a:schemeClr val="bg1"/>
                </a:solidFill>
                <a:latin typeface="仿宋" panose="02010609060101010101" pitchFamily="49" charset="-122"/>
                <a:ea typeface="仿宋" panose="02010609060101010101" pitchFamily="49" charset="-122"/>
              </a:rPr>
              <a:t>课程学习</a:t>
            </a:r>
            <a:endParaRPr lang="zh-CN" altLang="en-US" sz="2000" b="1" dirty="0">
              <a:solidFill>
                <a:schemeClr val="bg1"/>
              </a:solidFill>
              <a:latin typeface="仿宋" panose="02010609060101010101" pitchFamily="49" charset="-122"/>
              <a:ea typeface="仿宋" panose="02010609060101010101" pitchFamily="49" charset="-122"/>
            </a:endParaRPr>
          </a:p>
        </p:txBody>
      </p:sp>
      <p:cxnSp>
        <p:nvCxnSpPr>
          <p:cNvPr id="4" name="肘形连接符 3"/>
          <p:cNvCxnSpPr>
            <a:endCxn id="34" idx="1"/>
          </p:cNvCxnSpPr>
          <p:nvPr/>
        </p:nvCxnSpPr>
        <p:spPr>
          <a:xfrm flipV="1">
            <a:off x="7113657" y="1808121"/>
            <a:ext cx="3216766" cy="2979880"/>
          </a:xfrm>
          <a:prstGeom prst="bentConnector3">
            <a:avLst/>
          </a:prstGeom>
          <a:ln w="920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10330106" y="1459749"/>
            <a:ext cx="1323975" cy="3998337"/>
            <a:chOff x="16282" y="2438"/>
            <a:chExt cx="2085" cy="6399"/>
          </a:xfrm>
        </p:grpSpPr>
        <p:sp>
          <p:nvSpPr>
            <p:cNvPr id="34" name="矩形 33"/>
            <p:cNvSpPr/>
            <p:nvPr/>
          </p:nvSpPr>
          <p:spPr>
            <a:xfrm>
              <a:off x="16282" y="2438"/>
              <a:ext cx="2070" cy="1115"/>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论文撰写</a:t>
              </a:r>
              <a:endParaRPr kumimoji="0" lang="zh-CN" altLang="en-US" sz="1800" b="0" i="0" u="none" strike="noStrike" kern="0" cap="none" spc="0" normalizeH="0" baseline="0" noProof="0" dirty="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6" name="矩形 35"/>
            <p:cNvSpPr/>
            <p:nvPr/>
          </p:nvSpPr>
          <p:spPr>
            <a:xfrm>
              <a:off x="16282" y="4227"/>
              <a:ext cx="2072" cy="1078"/>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预答辩</a:t>
              </a:r>
              <a:endParaRPr lang="zh-CN" altLang="en-US" sz="1800" b="0" kern="0" dirty="0">
                <a:solidFill>
                  <a:srgbClr val="7030A0"/>
                </a:solidFill>
                <a:latin typeface="楷体" panose="02010609060101010101" pitchFamily="49" charset="-122"/>
                <a:ea typeface="楷体" panose="02010609060101010101" pitchFamily="49" charset="-122"/>
              </a:endParaRPr>
            </a:p>
          </p:txBody>
        </p:sp>
        <p:sp>
          <p:nvSpPr>
            <p:cNvPr id="37" name="下箭头 36"/>
            <p:cNvSpPr/>
            <p:nvPr/>
          </p:nvSpPr>
          <p:spPr>
            <a:xfrm>
              <a:off x="16981" y="5355"/>
              <a:ext cx="455" cy="643"/>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38" name="矩形 37"/>
            <p:cNvSpPr/>
            <p:nvPr/>
          </p:nvSpPr>
          <p:spPr>
            <a:xfrm>
              <a:off x="16283" y="6025"/>
              <a:ext cx="2070" cy="1029"/>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科研成果审核</a:t>
              </a:r>
              <a:endParaRPr lang="zh-CN" altLang="en-US" sz="1800" b="0" kern="0" dirty="0">
                <a:solidFill>
                  <a:srgbClr val="7030A0"/>
                </a:solidFill>
                <a:latin typeface="楷体" panose="02010609060101010101" pitchFamily="49" charset="-122"/>
                <a:ea typeface="楷体" panose="02010609060101010101" pitchFamily="49" charset="-122"/>
              </a:endParaRPr>
            </a:p>
          </p:txBody>
        </p:sp>
        <p:sp>
          <p:nvSpPr>
            <p:cNvPr id="39" name="下箭头 38"/>
            <p:cNvSpPr/>
            <p:nvPr/>
          </p:nvSpPr>
          <p:spPr>
            <a:xfrm>
              <a:off x="16979" y="3584"/>
              <a:ext cx="453" cy="643"/>
            </a:xfrm>
            <a:prstGeom prst="downArrow">
              <a:avLst>
                <a:gd name="adj1" fmla="val 50000"/>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chemeClr val="lt1"/>
                </a:solidFill>
                <a:effectLst/>
                <a:uLnTx/>
                <a:uFillTx/>
                <a:latin typeface="+mn-lt"/>
                <a:ea typeface="+mn-ea"/>
                <a:cs typeface="+mn-cs"/>
              </a:endParaRPr>
            </a:p>
          </p:txBody>
        </p:sp>
        <p:sp>
          <p:nvSpPr>
            <p:cNvPr id="3" name="下箭头 2"/>
            <p:cNvSpPr/>
            <p:nvPr/>
          </p:nvSpPr>
          <p:spPr>
            <a:xfrm>
              <a:off x="16989" y="7136"/>
              <a:ext cx="455" cy="659"/>
            </a:xfrm>
            <a:prstGeom prst="downArrow">
              <a:avLst/>
            </a:prstGeom>
            <a:solidFill>
              <a:srgbClr val="FF0000"/>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 lastClr="FFFFFF"/>
                </a:solidFill>
                <a:effectLst/>
                <a:uLnTx/>
                <a:uFillTx/>
                <a:latin typeface="Franklin Gothic Book" panose="020B0503020102020204"/>
                <a:ea typeface="黑体" panose="02010609060101010101" pitchFamily="49" charset="-122"/>
                <a:cs typeface="+mn-cs"/>
              </a:endParaRPr>
            </a:p>
          </p:txBody>
        </p:sp>
        <p:sp>
          <p:nvSpPr>
            <p:cNvPr id="6" name="矩形 5"/>
            <p:cNvSpPr/>
            <p:nvPr/>
          </p:nvSpPr>
          <p:spPr>
            <a:xfrm>
              <a:off x="16297" y="7795"/>
              <a:ext cx="2070" cy="1042"/>
            </a:xfrm>
            <a:prstGeom prst="rect">
              <a:avLst/>
            </a:prstGeom>
            <a:solidFill>
              <a:srgbClr val="FFFFF4">
                <a:lumMod val="90000"/>
              </a:srgbClr>
            </a:solidFill>
            <a:ln w="25400" cap="flat" cmpd="sng" algn="ctr">
              <a:solidFill>
                <a:srgbClr val="918415">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0" kern="0" dirty="0">
                  <a:solidFill>
                    <a:srgbClr val="7030A0"/>
                  </a:solidFill>
                  <a:latin typeface="楷体" panose="02010609060101010101" pitchFamily="49" charset="-122"/>
                  <a:ea typeface="楷体" panose="02010609060101010101" pitchFamily="49" charset="-122"/>
                </a:rPr>
                <a:t>答辩</a:t>
              </a:r>
              <a:endParaRPr lang="zh-CN" altLang="en-US" sz="1800" b="0" kern="0" dirty="0">
                <a:solidFill>
                  <a:srgbClr val="7030A0"/>
                </a:solidFill>
                <a:latin typeface="楷体" panose="02010609060101010101" pitchFamily="49" charset="-122"/>
                <a:ea typeface="楷体" panose="02010609060101010101" pitchFamily="49" charset="-122"/>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65226" y="414243"/>
            <a:ext cx="3304540"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二、培养计划</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567436" y="2942531"/>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783336" y="3103117"/>
            <a:ext cx="10623804" cy="3322955"/>
          </a:xfrm>
          <a:prstGeom prst="rect">
            <a:avLst/>
          </a:prstGeom>
        </p:spPr>
        <p:txBody>
          <a:bodyPr wrap="square">
            <a:spAutoFit/>
          </a:bodyPr>
          <a:lstStyle/>
          <a:p>
            <a:pPr lvl="0">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solidFill>
                  <a:schemeClr val="tx1"/>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endParaRPr lang="zh-CN" altLang="en-US" sz="20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000" b="1" kern="0" dirty="0" err="1">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kern="0" dirty="0" err="1">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zh-CN" altLang="en-US" sz="2000" kern="0" dirty="0">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000" kern="0" dirty="0">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制定路径</a:t>
            </a: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zh-CN" altLang="en-US" sz="2000"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进入</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点击</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“培养”→ </a:t>
            </a:r>
            <a:r>
              <a:rPr lang="zh-CN" altLang="en-US" sz="2000" dirty="0">
                <a:latin typeface="楷体" panose="02010609060101010101" pitchFamily="49" charset="-122"/>
                <a:ea typeface="楷体" panose="02010609060101010101" pitchFamily="49" charset="-122"/>
                <a:sym typeface="+mn-ea"/>
              </a:rPr>
              <a:t>点击</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latin typeface="楷体" panose="02010609060101010101" pitchFamily="49" charset="-122"/>
                <a:ea typeface="楷体" panose="02010609060101010101" pitchFamily="49" charset="-122"/>
                <a:sym typeface="+mn-ea"/>
              </a:rPr>
              <a:t>后</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，选择专业课程，阅读并知晓培养环节要求，填写科研训练进度安排等，完成培养计划的制定并提交申请；</a:t>
            </a:r>
            <a:endPar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0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选择</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“查看我的培养计划”</a:t>
            </a:r>
            <a:r>
              <a:rPr lang="zh-CN" altLang="en-US" sz="2000" dirty="0">
                <a:latin typeface="楷体" panose="02010609060101010101" pitchFamily="49" charset="-122"/>
                <a:ea typeface="楷体" panose="02010609060101010101" pitchFamily="49" charset="-122"/>
                <a:cs typeface="楷体" panose="02010609060101010101" pitchFamily="49" charset="-122"/>
                <a:sym typeface="+mn-ea"/>
              </a:rPr>
              <a:t>，查看个人培养计划。</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5533947" y="1674508"/>
            <a:ext cx="6084277" cy="1032206"/>
          </a:xfrm>
          <a:prstGeom prst="rect">
            <a:avLst/>
          </a:prstGeom>
        </p:spPr>
        <p:txBody>
          <a:bodyPr wrap="square">
            <a:spAutoFit/>
          </a:bodyPr>
          <a:lstStyle/>
          <a:p>
            <a:pPr>
              <a:lnSpc>
                <a:spcPct val="150000"/>
              </a:lnSpc>
            </a:pPr>
            <a:r>
              <a:rPr lang="zh-CN" altLang="en-US" sz="2300" b="1" dirty="0">
                <a:solidFill>
                  <a:srgbClr val="0070C0"/>
                </a:solidFill>
                <a:latin typeface="楷体" panose="02010609060101010101" pitchFamily="49" charset="-122"/>
                <a:ea typeface="楷体" panose="02010609060101010101" pitchFamily="49" charset="-122"/>
              </a:rPr>
              <a:t>培养计划</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是导师指导硕士生学习、开展研究工作的基础，也是对硕士生</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毕业及学位授予审查的依据</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endParaRPr lang="zh-CN" altLang="en-US" dirty="0"/>
          </a:p>
        </p:txBody>
      </p:sp>
      <p:grpSp>
        <p:nvGrpSpPr>
          <p:cNvPr id="6" name="组合 5"/>
          <p:cNvGrpSpPr/>
          <p:nvPr/>
        </p:nvGrpSpPr>
        <p:grpSpPr>
          <a:xfrm>
            <a:off x="5452745" y="1457960"/>
            <a:ext cx="1997710" cy="1408430"/>
            <a:chOff x="1772" y="4226"/>
            <a:chExt cx="4576" cy="3226"/>
          </a:xfrm>
        </p:grpSpPr>
        <p:cxnSp>
          <p:nvCxnSpPr>
            <p:cNvPr id="7"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8"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0" name="矩形 9"/>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bwMode="auto">
          <a:xfrm>
            <a:off x="1405597" y="2810363"/>
            <a:ext cx="9792488" cy="3141446"/>
          </a:xfrm>
          <a:prstGeom prst="rect">
            <a:avLst/>
          </a:prstGeom>
        </p:spPr>
        <p:txBody>
          <a:bodyPr vert="horz" wrap="square" lIns="91440" tIns="45720" rIns="91440" bIns="45720" numCol="1" anchor="t" anchorCtr="0" compatLnSpc="1"/>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ct val="2000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、学习年限</a:t>
            </a:r>
            <a:r>
              <a:rPr lang="zh-CN" altLang="en-US" sz="2300" dirty="0">
                <a:latin typeface="楷体" panose="02010609060101010101" pitchFamily="49" charset="-122"/>
                <a:ea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硕士生标准学制为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3</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zh-CN" altLang="zh-CN" sz="2200" kern="0" dirty="0">
                <a:latin typeface="楷体" panose="02010609060101010101" pitchFamily="49" charset="-122"/>
                <a:ea typeface="楷体" panose="02010609060101010101" pitchFamily="49" charset="-122"/>
                <a:cs typeface="楷体" panose="02010609060101010101" pitchFamily="49" charset="-122"/>
              </a:rPr>
              <a:t>最长学习年限为</a:t>
            </a:r>
            <a:r>
              <a:rPr lang="en-US" altLang="zh-CN" sz="2200" b="1" kern="0" dirty="0">
                <a:latin typeface="楷体" panose="02010609060101010101" pitchFamily="49" charset="-122"/>
                <a:ea typeface="楷体" panose="02010609060101010101" pitchFamily="49" charset="-122"/>
                <a:cs typeface="楷体" panose="02010609060101010101" pitchFamily="49" charset="-122"/>
              </a:rPr>
              <a:t>5</a:t>
            </a:r>
            <a:r>
              <a:rPr lang="zh-CN" altLang="zh-CN" sz="2200" kern="0" dirty="0">
                <a:latin typeface="楷体" panose="02010609060101010101" pitchFamily="49" charset="-122"/>
                <a:ea typeface="楷体" panose="02010609060101010101" pitchFamily="49" charset="-122"/>
                <a:cs typeface="楷体" panose="02010609060101010101" pitchFamily="49" charset="-122"/>
              </a:rPr>
              <a:t>年</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endParaRPr lang="zh-CN"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a:t>
            </a:r>
            <a:r>
              <a:rPr lang="zh-CN" altLang="zh-CN" sz="2300" b="1" dirty="0">
                <a:solidFill>
                  <a:srgbClr val="0070C0"/>
                </a:solidFill>
                <a:latin typeface="楷体" panose="02010609060101010101" pitchFamily="49" charset="-122"/>
                <a:ea typeface="楷体" panose="02010609060101010101" pitchFamily="49" charset="-122"/>
              </a:rPr>
              <a:t>培养方式</a:t>
            </a:r>
            <a:r>
              <a:rPr lang="zh-CN" altLang="zh-CN" sz="2300" dirty="0">
                <a:latin typeface="楷体" panose="02010609060101010101" pitchFamily="49" charset="-122"/>
                <a:ea typeface="楷体" panose="02010609060101010101" pitchFamily="49" charset="-122"/>
              </a:rPr>
              <a:t>：</a:t>
            </a:r>
            <a:endParaRPr lang="zh-CN" altLang="zh-CN" sz="2300" dirty="0">
              <a:latin typeface="楷体" panose="02010609060101010101" pitchFamily="49" charset="-122"/>
              <a:ea typeface="楷体" panose="02010609060101010101" pitchFamily="49" charset="-122"/>
            </a:endParaRPr>
          </a:p>
          <a:p>
            <a:pPr marL="0" indent="0" defTabSz="914400" eaLnBrk="0" fontAlgn="base" hangingPunct="0">
              <a:lnSpc>
                <a:spcPct val="150000"/>
              </a:lnSpc>
              <a:spcBef>
                <a:spcPts val="0"/>
              </a:spcBef>
              <a:spcAft>
                <a:spcPct val="0"/>
              </a:spcAft>
              <a:buNone/>
              <a:defRPr/>
            </a:pPr>
            <a:r>
              <a:rPr lang="zh-CN" altLang="zh-CN" sz="2200" kern="0" dirty="0">
                <a:latin typeface="楷体" panose="02010609060101010101" pitchFamily="49" charset="-122"/>
                <a:ea typeface="楷体" panose="02010609060101010101" pitchFamily="49" charset="-122"/>
                <a:cs typeface="楷体" panose="02010609060101010101" pitchFamily="49" charset="-122"/>
              </a:rPr>
              <a:t>  </a:t>
            </a:r>
            <a:r>
              <a:rPr lang="zh-CN" altLang="en-US" sz="2200" kern="0" dirty="0">
                <a:latin typeface="楷体" panose="02010609060101010101" pitchFamily="49" charset="-122"/>
                <a:ea typeface="楷体" panose="02010609060101010101" pitchFamily="49" charset="-122"/>
                <a:cs typeface="楷体" panose="02010609060101010101" pitchFamily="49" charset="-122"/>
              </a:rPr>
              <a:t>（</a:t>
            </a:r>
            <a:r>
              <a:rPr lang="en-US" altLang="zh-CN" sz="2200" kern="0" dirty="0">
                <a:latin typeface="楷体" panose="02010609060101010101" pitchFamily="49" charset="-122"/>
                <a:ea typeface="楷体" panose="02010609060101010101" pitchFamily="49" charset="-122"/>
                <a:cs typeface="楷体" panose="02010609060101010101" pitchFamily="49" charset="-122"/>
              </a:rPr>
              <a:t>1</a:t>
            </a:r>
            <a:r>
              <a:rPr lang="zh-CN" altLang="en-US" sz="2200" kern="0" dirty="0">
                <a:latin typeface="楷体" panose="02010609060101010101" pitchFamily="49" charset="-122"/>
                <a:ea typeface="楷体" panose="02010609060101010101" pitchFamily="49" charset="-122"/>
                <a:cs typeface="楷体" panose="02010609060101010101" pitchFamily="49" charset="-122"/>
              </a:rPr>
              <a:t>）实行导师负责制，由导师个人指导和导师组共同培养相结合。导师组可根据需要，由跨学科、跨专业或国内外同行专家组成。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None/>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r>
              <a:rPr lang="en-US" altLang="zh-CN" sz="2200" kern="0" dirty="0">
                <a:latin typeface="楷体" panose="02010609060101010101" pitchFamily="49" charset="-122"/>
                <a:ea typeface="楷体" panose="02010609060101010101" pitchFamily="49" charset="-122"/>
                <a:cs typeface="楷体" panose="02010609060101010101" pitchFamily="49" charset="-122"/>
              </a:rPr>
              <a:t>2</a:t>
            </a:r>
            <a:r>
              <a:rPr lang="zh-CN" altLang="en-US" sz="2200" kern="0" dirty="0">
                <a:latin typeface="楷体" panose="02010609060101010101" pitchFamily="49" charset="-122"/>
                <a:ea typeface="楷体" panose="02010609060101010101" pitchFamily="49" charset="-122"/>
                <a:cs typeface="楷体" panose="02010609060101010101" pitchFamily="49" charset="-122"/>
              </a:rPr>
              <a:t>）鼓励院系在学术学位硕士研究生中实行博士生预备制，经过</a:t>
            </a:r>
            <a:r>
              <a:rPr lang="en-US" altLang="zh-CN" sz="2200" kern="0" dirty="0">
                <a:latin typeface="楷体" panose="02010609060101010101" pitchFamily="49" charset="-122"/>
                <a:ea typeface="楷体" panose="02010609060101010101" pitchFamily="49" charset="-122"/>
                <a:cs typeface="楷体" panose="02010609060101010101" pitchFamily="49" charset="-122"/>
              </a:rPr>
              <a:t>1-3</a:t>
            </a:r>
            <a:r>
              <a:rPr lang="zh-CN" altLang="en-US" sz="2200" kern="0" dirty="0">
                <a:latin typeface="楷体" panose="02010609060101010101" pitchFamily="49" charset="-122"/>
                <a:ea typeface="楷体" panose="02010609060101010101" pitchFamily="49" charset="-122"/>
                <a:cs typeface="楷体" panose="02010609060101010101" pitchFamily="49" charset="-122"/>
              </a:rPr>
              <a:t>年的培养考核，择优录取为博士生；选拔优秀硕士生，进入硕博连读培养。</a:t>
            </a:r>
            <a:endParaRPr lang="zh-CN" altLang="en-US"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ts val="0"/>
              </a:spcBef>
              <a:spcAft>
                <a:spcPct val="0"/>
              </a:spcAft>
              <a:buFont typeface="Arial" panose="020B0604020202020204" pitchFamily="34" charset="0"/>
              <a:buNone/>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marL="0" indent="0" defTabSz="914400" eaLnBrk="0" fontAlgn="base" hangingPunct="0">
              <a:lnSpc>
                <a:spcPct val="150000"/>
              </a:lnSpc>
              <a:spcBef>
                <a:spcPct val="20000"/>
              </a:spcBef>
              <a:spcAft>
                <a:spcPct val="0"/>
              </a:spcAft>
              <a:buFontTx/>
              <a:buNone/>
              <a:defRPr/>
            </a:pPr>
            <a:endParaRPr lang="en-US" altLang="zh-CN" sz="2200" kern="0" dirty="0">
              <a:latin typeface="楷体" panose="02010609060101010101" pitchFamily="49" charset="-122"/>
              <a:ea typeface="楷体" panose="02010609060101010101" pitchFamily="49" charset="-122"/>
            </a:endParaRPr>
          </a:p>
        </p:txBody>
      </p:sp>
      <p:sp>
        <p:nvSpPr>
          <p:cNvPr id="9" name="标题 1"/>
          <p:cNvSpPr txBox="1"/>
          <p:nvPr/>
        </p:nvSpPr>
        <p:spPr>
          <a:xfrm>
            <a:off x="1531278" y="454660"/>
            <a:ext cx="6217920" cy="59055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三、学习年限与培养方式</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cxnSp>
        <p:nvCxnSpPr>
          <p:cNvPr id="10" name="直接连接符 43"/>
          <p:cNvCxnSpPr/>
          <p:nvPr/>
        </p:nvCxnSpPr>
        <p:spPr>
          <a:xfrm>
            <a:off x="1296642" y="2730341"/>
            <a:ext cx="280831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1297597" y="2709509"/>
            <a:ext cx="0" cy="1269507"/>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1189597" y="2631725"/>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TABLE_BEAUTIFY" val="smartTable{408331a5-6e28-4c26-80fd-6fc1a8eff535}"/>
</p:tagLst>
</file>

<file path=ppt/tags/tag2.xml><?xml version="1.0" encoding="utf-8"?>
<p:tagLst xmlns:p="http://schemas.openxmlformats.org/presentationml/2006/main">
  <p:tag name="KSO_WM_UNIT_TABLE_BEAUTIFY" val="smartTable{8776950b-c30b-4c6c-b8dc-407d56f1d3eb}"/>
  <p:tag name="TABLE_ENDDRAG_ORIGIN_RECT" val="557*353"/>
  <p:tag name="TABLE_ENDDRAG_RECT" val="388*106*557*35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7363</Words>
  <Application>WPS 演示</Application>
  <PresentationFormat>宽屏</PresentationFormat>
  <Paragraphs>603</Paragraphs>
  <Slides>34</Slides>
  <Notes>34</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34</vt:i4>
      </vt:variant>
    </vt:vector>
  </HeadingPairs>
  <TitlesOfParts>
    <vt:vector size="54" baseType="lpstr">
      <vt:lpstr>Arial</vt:lpstr>
      <vt:lpstr>宋体</vt:lpstr>
      <vt:lpstr>Wingdings</vt:lpstr>
      <vt:lpstr>Calibri</vt:lpstr>
      <vt:lpstr>楷体</vt:lpstr>
      <vt:lpstr>Calibri</vt:lpstr>
      <vt:lpstr>华文新魏</vt:lpstr>
      <vt:lpstr>Times New Roman</vt:lpstr>
      <vt:lpstr>微软雅黑</vt:lpstr>
      <vt:lpstr>Arial</vt:lpstr>
      <vt:lpstr>Franklin Gothic Book</vt:lpstr>
      <vt:lpstr>黑体</vt:lpstr>
      <vt:lpstr>仿宋</vt:lpstr>
      <vt:lpstr>Arial Unicode MS</vt:lpstr>
      <vt:lpstr>等线</vt:lpstr>
      <vt:lpstr>仿宋_GB2312</vt:lpstr>
      <vt:lpstr>Wingdings</vt:lpstr>
      <vt:lpstr>华文仿宋</vt:lpstr>
      <vt:lpstr>华文中宋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Lenovo</cp:lastModifiedBy>
  <cp:revision>473</cp:revision>
  <dcterms:created xsi:type="dcterms:W3CDTF">2018-09-07T10:13:00Z</dcterms:created>
  <dcterms:modified xsi:type="dcterms:W3CDTF">2021-08-27T11:52:11Z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681F05B7343F43B29C8D866EF12D469C</vt:lpwstr>
  </property>
</Properties>
</file>