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4" r:id="rId3"/>
  </p:sldMasterIdLst>
  <p:notesMasterIdLst>
    <p:notesMasterId r:id="rId34"/>
  </p:notesMasterIdLst>
  <p:sldIdLst>
    <p:sldId id="316" r:id="rId4"/>
    <p:sldId id="323" r:id="rId5"/>
    <p:sldId id="324" r:id="rId6"/>
    <p:sldId id="299" r:id="rId7"/>
    <p:sldId id="292" r:id="rId8"/>
    <p:sldId id="260" r:id="rId9"/>
    <p:sldId id="293" r:id="rId10"/>
    <p:sldId id="300" r:id="rId11"/>
    <p:sldId id="263" r:id="rId12"/>
    <p:sldId id="302" r:id="rId13"/>
    <p:sldId id="303" r:id="rId14"/>
    <p:sldId id="305" r:id="rId15"/>
    <p:sldId id="306" r:id="rId16"/>
    <p:sldId id="317" r:id="rId17"/>
    <p:sldId id="307" r:id="rId18"/>
    <p:sldId id="308" r:id="rId19"/>
    <p:sldId id="265" r:id="rId20"/>
    <p:sldId id="287" r:id="rId21"/>
    <p:sldId id="322" r:id="rId22"/>
    <p:sldId id="309" r:id="rId23"/>
    <p:sldId id="269" r:id="rId24"/>
    <p:sldId id="310" r:id="rId25"/>
    <p:sldId id="311" r:id="rId26"/>
    <p:sldId id="312" r:id="rId27"/>
    <p:sldId id="319" r:id="rId28"/>
    <p:sldId id="313" r:id="rId29"/>
    <p:sldId id="276" r:id="rId30"/>
    <p:sldId id="314" r:id="rId31"/>
    <p:sldId id="318" r:id="rId32"/>
    <p:sldId id="315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296AA"/>
    <a:srgbClr val="00FFFF"/>
    <a:srgbClr val="9999FF"/>
    <a:srgbClr val="66FF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6" autoAdjust="0"/>
    <p:restoredTop sz="94580"/>
  </p:normalViewPr>
  <p:slideViewPr>
    <p:cSldViewPr snapToGrid="0">
      <p:cViewPr varScale="1">
        <p:scale>
          <a:sx n="113" d="100"/>
          <a:sy n="113" d="100"/>
        </p:scale>
        <p:origin x="6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F47549-D15C-48CE-9680-3850435BBC14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CN" altLang="en-US"/>
        </a:p>
      </dgm:t>
    </dgm:pt>
    <dgm:pt modelId="{F0240139-F8A9-4FBB-BAC8-E74895B6B294}">
      <dgm:prSet phldrT="[文本]"/>
      <dgm:spPr/>
      <dgm:t>
        <a:bodyPr/>
        <a:lstStyle/>
        <a:p>
          <a:r>
            <a:rPr lang="zh-CN" altLang="en-US" dirty="0" smtClean="0">
              <a:solidFill>
                <a:srgbClr val="FF0000"/>
              </a:solidFill>
            </a:rPr>
            <a:t>培养环节考核</a:t>
          </a:r>
          <a:endParaRPr lang="zh-CN" altLang="en-US" dirty="0">
            <a:solidFill>
              <a:srgbClr val="FF0000"/>
            </a:solidFill>
          </a:endParaRPr>
        </a:p>
      </dgm:t>
    </dgm:pt>
    <dgm:pt modelId="{5C3F0EE2-5798-4AD0-B533-CAA844B9A8F8}" type="parTrans" cxnId="{AC2BD437-714A-414A-A93E-F259799A329E}">
      <dgm:prSet/>
      <dgm:spPr/>
      <dgm:t>
        <a:bodyPr/>
        <a:lstStyle/>
        <a:p>
          <a:endParaRPr lang="zh-CN" altLang="en-US"/>
        </a:p>
      </dgm:t>
    </dgm:pt>
    <dgm:pt modelId="{FF1AF75D-45D8-44A0-8E91-A182EB6428D9}" type="sibTrans" cxnId="{AC2BD437-714A-414A-A93E-F259799A329E}">
      <dgm:prSet/>
      <dgm:spPr/>
      <dgm:t>
        <a:bodyPr/>
        <a:lstStyle/>
        <a:p>
          <a:endParaRPr lang="zh-CN" altLang="en-US"/>
        </a:p>
      </dgm:t>
    </dgm:pt>
    <dgm:pt modelId="{7C3F999D-3B4C-4E12-8AEF-A5FC621127DB}">
      <dgm:prSet phldrT="[文本]"/>
      <dgm:spPr/>
      <dgm:t>
        <a:bodyPr/>
        <a:lstStyle/>
        <a:p>
          <a:r>
            <a:rPr lang="zh-CN" altLang="en-US" dirty="0" smtClean="0"/>
            <a:t>年度</a:t>
          </a:r>
          <a:endParaRPr lang="en-US" altLang="zh-CN" dirty="0" smtClean="0"/>
        </a:p>
        <a:p>
          <a:r>
            <a:rPr lang="zh-CN" altLang="en-US" dirty="0" smtClean="0"/>
            <a:t>报告</a:t>
          </a:r>
          <a:endParaRPr lang="zh-CN" altLang="en-US" dirty="0"/>
        </a:p>
      </dgm:t>
    </dgm:pt>
    <dgm:pt modelId="{4C0B19DD-6500-4C25-A48D-788330341F4A}" type="parTrans" cxnId="{6B6DFFEF-F46D-4A82-8698-4835378CF9C4}">
      <dgm:prSet/>
      <dgm:spPr/>
      <dgm:t>
        <a:bodyPr/>
        <a:lstStyle/>
        <a:p>
          <a:endParaRPr lang="zh-CN" altLang="en-US"/>
        </a:p>
      </dgm:t>
    </dgm:pt>
    <dgm:pt modelId="{D1C14610-5DC7-4C3B-ADF5-78DCC34B9B0C}" type="sibTrans" cxnId="{6B6DFFEF-F46D-4A82-8698-4835378CF9C4}">
      <dgm:prSet/>
      <dgm:spPr/>
      <dgm:t>
        <a:bodyPr/>
        <a:lstStyle/>
        <a:p>
          <a:endParaRPr lang="zh-CN" altLang="en-US"/>
        </a:p>
      </dgm:t>
    </dgm:pt>
    <dgm:pt modelId="{D5620B5D-1454-4BDF-8A55-19B9C24E4675}">
      <dgm:prSet phldrT="[文本]"/>
      <dgm:spPr/>
      <dgm:t>
        <a:bodyPr/>
        <a:lstStyle/>
        <a:p>
          <a:r>
            <a:rPr lang="zh-CN" altLang="en-US" dirty="0" smtClean="0"/>
            <a:t>科研训练与学术活动</a:t>
          </a:r>
          <a:endParaRPr lang="zh-CN" altLang="en-US" dirty="0"/>
        </a:p>
      </dgm:t>
    </dgm:pt>
    <dgm:pt modelId="{D9710E96-75D2-4252-9BEA-94F5A463B9EC}" type="parTrans" cxnId="{C5C9D48A-3742-48AC-B253-FCE6937D798C}">
      <dgm:prSet/>
      <dgm:spPr/>
      <dgm:t>
        <a:bodyPr/>
        <a:lstStyle/>
        <a:p>
          <a:endParaRPr lang="zh-CN" altLang="en-US"/>
        </a:p>
      </dgm:t>
    </dgm:pt>
    <dgm:pt modelId="{9D8D60F9-9EC8-400A-B64B-B511A2F09014}" type="sibTrans" cxnId="{C5C9D48A-3742-48AC-B253-FCE6937D798C}">
      <dgm:prSet/>
      <dgm:spPr/>
      <dgm:t>
        <a:bodyPr/>
        <a:lstStyle/>
        <a:p>
          <a:endParaRPr lang="zh-CN" altLang="en-US"/>
        </a:p>
      </dgm:t>
    </dgm:pt>
    <dgm:pt modelId="{7064F4A3-3AD0-40B4-9920-87304FF5B170}">
      <dgm:prSet phldrT="[文本]"/>
      <dgm:spPr/>
      <dgm:t>
        <a:bodyPr/>
        <a:lstStyle/>
        <a:p>
          <a:r>
            <a:rPr lang="zh-CN" altLang="en-US" dirty="0" smtClean="0"/>
            <a:t>论文预答辩</a:t>
          </a:r>
          <a:endParaRPr lang="zh-CN" altLang="en-US" dirty="0"/>
        </a:p>
      </dgm:t>
    </dgm:pt>
    <dgm:pt modelId="{79A752D3-C3E6-4217-963F-39BFFAD66AA4}" type="parTrans" cxnId="{2C107101-EFE8-4226-8BE5-4D8165F98F21}">
      <dgm:prSet/>
      <dgm:spPr/>
      <dgm:t>
        <a:bodyPr/>
        <a:lstStyle/>
        <a:p>
          <a:endParaRPr lang="zh-CN" altLang="en-US"/>
        </a:p>
      </dgm:t>
    </dgm:pt>
    <dgm:pt modelId="{FA29D7E5-81BA-40C6-A59D-758659AE604A}" type="sibTrans" cxnId="{2C107101-EFE8-4226-8BE5-4D8165F98F21}">
      <dgm:prSet/>
      <dgm:spPr/>
      <dgm:t>
        <a:bodyPr/>
        <a:lstStyle/>
        <a:p>
          <a:endParaRPr lang="zh-CN" altLang="en-US"/>
        </a:p>
      </dgm:t>
    </dgm:pt>
    <dgm:pt modelId="{00D5DCDC-38A8-40AE-9744-C21B45E25A95}">
      <dgm:prSet phldrT="[文本]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zh-CN" altLang="en-US" dirty="0" smtClean="0"/>
            <a:t>科研成果审核</a:t>
          </a:r>
          <a:endParaRPr lang="zh-CN" altLang="en-US" dirty="0"/>
        </a:p>
      </dgm:t>
    </dgm:pt>
    <dgm:pt modelId="{E02D3973-D062-4203-98C9-3D51422EA177}" type="parTrans" cxnId="{E6B3B8C8-E86F-49B2-80BA-EDF4577DA3DF}">
      <dgm:prSet/>
      <dgm:spPr/>
      <dgm:t>
        <a:bodyPr/>
        <a:lstStyle/>
        <a:p>
          <a:endParaRPr lang="zh-CN" altLang="en-US"/>
        </a:p>
      </dgm:t>
    </dgm:pt>
    <dgm:pt modelId="{BC2A3394-4176-4B1D-BCFB-7E20C7A61A2F}" type="sibTrans" cxnId="{E6B3B8C8-E86F-49B2-80BA-EDF4577DA3DF}">
      <dgm:prSet/>
      <dgm:spPr/>
      <dgm:t>
        <a:bodyPr/>
        <a:lstStyle/>
        <a:p>
          <a:endParaRPr lang="zh-CN" altLang="en-US"/>
        </a:p>
      </dgm:t>
    </dgm:pt>
    <dgm:pt modelId="{6A9D75F2-2BE2-4AA5-B673-0CD356B28D4C}">
      <dgm:prSet/>
      <dgm:spPr/>
      <dgm:t>
        <a:bodyPr/>
        <a:lstStyle/>
        <a:p>
          <a:r>
            <a:rPr lang="zh-CN" altLang="en-US" dirty="0" smtClean="0"/>
            <a:t>资格</a:t>
          </a:r>
          <a:endParaRPr lang="en-US" altLang="zh-CN" dirty="0" smtClean="0"/>
        </a:p>
        <a:p>
          <a:r>
            <a:rPr lang="zh-CN" altLang="en-US" dirty="0" smtClean="0"/>
            <a:t>考试</a:t>
          </a:r>
          <a:endParaRPr lang="zh-CN" altLang="en-US" dirty="0"/>
        </a:p>
      </dgm:t>
    </dgm:pt>
    <dgm:pt modelId="{4D8B0810-B70B-4707-AB4A-50244650E08F}" type="parTrans" cxnId="{AEAEE23A-F11B-4FCF-928F-A3866E476A6A}">
      <dgm:prSet/>
      <dgm:spPr/>
      <dgm:t>
        <a:bodyPr/>
        <a:lstStyle/>
        <a:p>
          <a:endParaRPr lang="zh-CN" altLang="en-US"/>
        </a:p>
      </dgm:t>
    </dgm:pt>
    <dgm:pt modelId="{3BFD752A-1571-4259-B17B-E6FF3E654DD5}" type="sibTrans" cxnId="{AEAEE23A-F11B-4FCF-928F-A3866E476A6A}">
      <dgm:prSet/>
      <dgm:spPr/>
      <dgm:t>
        <a:bodyPr/>
        <a:lstStyle/>
        <a:p>
          <a:endParaRPr lang="zh-CN" altLang="en-US"/>
        </a:p>
      </dgm:t>
    </dgm:pt>
    <dgm:pt modelId="{312A9DBC-FA80-4084-A052-1CE1BABE9D70}">
      <dgm:prSet/>
      <dgm:spPr/>
      <dgm:t>
        <a:bodyPr/>
        <a:lstStyle/>
        <a:p>
          <a:r>
            <a:rPr lang="zh-CN" altLang="en-US" dirty="0" smtClean="0"/>
            <a:t>开题</a:t>
          </a:r>
          <a:endParaRPr lang="en-US" altLang="zh-CN" dirty="0" smtClean="0"/>
        </a:p>
        <a:p>
          <a:r>
            <a:rPr lang="zh-CN" altLang="en-US" dirty="0" smtClean="0"/>
            <a:t>报告</a:t>
          </a:r>
          <a:endParaRPr lang="zh-CN" altLang="en-US" dirty="0"/>
        </a:p>
      </dgm:t>
    </dgm:pt>
    <dgm:pt modelId="{3EF15A44-F9F4-4C05-BAB7-24FD32065E24}" type="parTrans" cxnId="{5D0CEF64-3CEF-4EB9-A66C-EE3AC0204F41}">
      <dgm:prSet/>
      <dgm:spPr/>
      <dgm:t>
        <a:bodyPr/>
        <a:lstStyle/>
        <a:p>
          <a:endParaRPr lang="zh-CN" altLang="en-US"/>
        </a:p>
      </dgm:t>
    </dgm:pt>
    <dgm:pt modelId="{93B2A1C5-7121-46A6-B94D-25862B1B02D1}" type="sibTrans" cxnId="{5D0CEF64-3CEF-4EB9-A66C-EE3AC0204F41}">
      <dgm:prSet/>
      <dgm:spPr/>
      <dgm:t>
        <a:bodyPr/>
        <a:lstStyle/>
        <a:p>
          <a:endParaRPr lang="zh-CN" altLang="en-US"/>
        </a:p>
      </dgm:t>
    </dgm:pt>
    <dgm:pt modelId="{ECD9D6EF-179B-46CD-AF7C-33B10858465F}" type="pres">
      <dgm:prSet presAssocID="{45F47549-D15C-48CE-9680-3850435BBC1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345AF94-0B3B-4BDD-B7E3-73095750A6BC}" type="pres">
      <dgm:prSet presAssocID="{F0240139-F8A9-4FBB-BAC8-E74895B6B294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E956D1CF-EAEA-4647-AFBA-830FF2258CFE}" type="pres">
      <dgm:prSet presAssocID="{7C3F999D-3B4C-4E12-8AEF-A5FC621127DB}" presName="node" presStyleLbl="node1" presStyleIdx="0" presStyleCnt="6" custRadScaleRad="100858" custRadScaleInc="434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886132E-472B-48A6-9996-BC3CFBA4CD83}" type="pres">
      <dgm:prSet presAssocID="{7C3F999D-3B4C-4E12-8AEF-A5FC621127DB}" presName="dummy" presStyleCnt="0"/>
      <dgm:spPr/>
      <dgm:t>
        <a:bodyPr/>
        <a:lstStyle/>
        <a:p>
          <a:endParaRPr lang="zh-CN" altLang="en-US"/>
        </a:p>
      </dgm:t>
    </dgm:pt>
    <dgm:pt modelId="{2DC36926-856E-4784-A8DD-B95EC4031CE5}" type="pres">
      <dgm:prSet presAssocID="{D1C14610-5DC7-4C3B-ADF5-78DCC34B9B0C}" presName="sibTrans" presStyleLbl="sibTrans2D1" presStyleIdx="0" presStyleCnt="6"/>
      <dgm:spPr/>
      <dgm:t>
        <a:bodyPr/>
        <a:lstStyle/>
        <a:p>
          <a:endParaRPr lang="zh-CN" altLang="en-US"/>
        </a:p>
      </dgm:t>
    </dgm:pt>
    <dgm:pt modelId="{3F8FAA1D-8D09-4932-B079-A9E9F83D6E9C}" type="pres">
      <dgm:prSet presAssocID="{6A9D75F2-2BE2-4AA5-B673-0CD356B28D4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07D241-5F2B-4549-B9A2-88E30BED257A}" type="pres">
      <dgm:prSet presAssocID="{6A9D75F2-2BE2-4AA5-B673-0CD356B28D4C}" presName="dummy" presStyleCnt="0"/>
      <dgm:spPr/>
      <dgm:t>
        <a:bodyPr/>
        <a:lstStyle/>
        <a:p>
          <a:endParaRPr lang="zh-CN" altLang="en-US"/>
        </a:p>
      </dgm:t>
    </dgm:pt>
    <dgm:pt modelId="{41830040-700D-4C7C-A7AE-A993FDCAB84F}" type="pres">
      <dgm:prSet presAssocID="{3BFD752A-1571-4259-B17B-E6FF3E654DD5}" presName="sibTrans" presStyleLbl="sibTrans2D1" presStyleIdx="1" presStyleCnt="6"/>
      <dgm:spPr/>
      <dgm:t>
        <a:bodyPr/>
        <a:lstStyle/>
        <a:p>
          <a:endParaRPr lang="zh-CN" altLang="en-US"/>
        </a:p>
      </dgm:t>
    </dgm:pt>
    <dgm:pt modelId="{A56366EF-6760-4D5B-8074-CDB043A0E220}" type="pres">
      <dgm:prSet presAssocID="{312A9DBC-FA80-4084-A052-1CE1BABE9D7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BC2367B-54F5-4CA7-9C6C-055AFDA2EC79}" type="pres">
      <dgm:prSet presAssocID="{312A9DBC-FA80-4084-A052-1CE1BABE9D70}" presName="dummy" presStyleCnt="0"/>
      <dgm:spPr/>
      <dgm:t>
        <a:bodyPr/>
        <a:lstStyle/>
        <a:p>
          <a:endParaRPr lang="zh-CN" altLang="en-US"/>
        </a:p>
      </dgm:t>
    </dgm:pt>
    <dgm:pt modelId="{83B441B5-9D88-4402-B76D-822C3B3ACC61}" type="pres">
      <dgm:prSet presAssocID="{93B2A1C5-7121-46A6-B94D-25862B1B02D1}" presName="sibTrans" presStyleLbl="sibTrans2D1" presStyleIdx="2" presStyleCnt="6"/>
      <dgm:spPr/>
      <dgm:t>
        <a:bodyPr/>
        <a:lstStyle/>
        <a:p>
          <a:endParaRPr lang="zh-CN" altLang="en-US"/>
        </a:p>
      </dgm:t>
    </dgm:pt>
    <dgm:pt modelId="{70BAAEA8-2E87-43DC-965A-8B36CE595CBC}" type="pres">
      <dgm:prSet presAssocID="{D5620B5D-1454-4BDF-8A55-19B9C24E4675}" presName="node" presStyleLbl="node1" presStyleIdx="3" presStyleCnt="6" custScaleX="10913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2524CFD-2FEB-4DC7-B40D-64D38BCB6C12}" type="pres">
      <dgm:prSet presAssocID="{D5620B5D-1454-4BDF-8A55-19B9C24E4675}" presName="dummy" presStyleCnt="0"/>
      <dgm:spPr/>
      <dgm:t>
        <a:bodyPr/>
        <a:lstStyle/>
        <a:p>
          <a:endParaRPr lang="zh-CN" altLang="en-US"/>
        </a:p>
      </dgm:t>
    </dgm:pt>
    <dgm:pt modelId="{0AA5EEF5-C8E5-4C34-9191-4EE65B9E9C89}" type="pres">
      <dgm:prSet presAssocID="{9D8D60F9-9EC8-400A-B64B-B511A2F09014}" presName="sibTrans" presStyleLbl="sibTrans2D1" presStyleIdx="3" presStyleCnt="6"/>
      <dgm:spPr/>
      <dgm:t>
        <a:bodyPr/>
        <a:lstStyle/>
        <a:p>
          <a:endParaRPr lang="zh-CN" altLang="en-US"/>
        </a:p>
      </dgm:t>
    </dgm:pt>
    <dgm:pt modelId="{9B4DFAB9-6F2D-43F7-940D-E18FB608EA19}" type="pres">
      <dgm:prSet presAssocID="{7064F4A3-3AD0-40B4-9920-87304FF5B17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2707330-0494-4114-B7EF-5484C49C0BD2}" type="pres">
      <dgm:prSet presAssocID="{7064F4A3-3AD0-40B4-9920-87304FF5B170}" presName="dummy" presStyleCnt="0"/>
      <dgm:spPr/>
      <dgm:t>
        <a:bodyPr/>
        <a:lstStyle/>
        <a:p>
          <a:endParaRPr lang="zh-CN" altLang="en-US"/>
        </a:p>
      </dgm:t>
    </dgm:pt>
    <dgm:pt modelId="{E2D57A40-F9CB-49F8-8D08-32C9167F6F61}" type="pres">
      <dgm:prSet presAssocID="{FA29D7E5-81BA-40C6-A59D-758659AE604A}" presName="sibTrans" presStyleLbl="sibTrans2D1" presStyleIdx="4" presStyleCnt="6"/>
      <dgm:spPr/>
      <dgm:t>
        <a:bodyPr/>
        <a:lstStyle/>
        <a:p>
          <a:endParaRPr lang="zh-CN" altLang="en-US"/>
        </a:p>
      </dgm:t>
    </dgm:pt>
    <dgm:pt modelId="{A3CC58D3-382D-4A93-8D86-C9124E974DD7}" type="pres">
      <dgm:prSet presAssocID="{00D5DCDC-38A8-40AE-9744-C21B45E25A9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2BD13A5-407C-4282-B8C6-7E16224A7DEA}" type="pres">
      <dgm:prSet presAssocID="{00D5DCDC-38A8-40AE-9744-C21B45E25A95}" presName="dummy" presStyleCnt="0"/>
      <dgm:spPr/>
      <dgm:t>
        <a:bodyPr/>
        <a:lstStyle/>
        <a:p>
          <a:endParaRPr lang="zh-CN" altLang="en-US"/>
        </a:p>
      </dgm:t>
    </dgm:pt>
    <dgm:pt modelId="{18E79BD4-2794-4B64-8899-D4D5A597558D}" type="pres">
      <dgm:prSet presAssocID="{BC2A3394-4176-4B1D-BCFB-7E20C7A61A2F}" presName="sibTrans" presStyleLbl="sibTrans2D1" presStyleIdx="5" presStyleCnt="6"/>
      <dgm:spPr/>
      <dgm:t>
        <a:bodyPr/>
        <a:lstStyle/>
        <a:p>
          <a:endParaRPr lang="zh-CN" altLang="en-US"/>
        </a:p>
      </dgm:t>
    </dgm:pt>
  </dgm:ptLst>
  <dgm:cxnLst>
    <dgm:cxn modelId="{1892B16D-BFA2-40C8-B8A5-8F72E01B624B}" type="presOf" srcId="{7064F4A3-3AD0-40B4-9920-87304FF5B170}" destId="{9B4DFAB9-6F2D-43F7-940D-E18FB608EA19}" srcOrd="0" destOrd="0" presId="urn:microsoft.com/office/officeart/2005/8/layout/radial6"/>
    <dgm:cxn modelId="{6B6DFFEF-F46D-4A82-8698-4835378CF9C4}" srcId="{F0240139-F8A9-4FBB-BAC8-E74895B6B294}" destId="{7C3F999D-3B4C-4E12-8AEF-A5FC621127DB}" srcOrd="0" destOrd="0" parTransId="{4C0B19DD-6500-4C25-A48D-788330341F4A}" sibTransId="{D1C14610-5DC7-4C3B-ADF5-78DCC34B9B0C}"/>
    <dgm:cxn modelId="{2C107101-EFE8-4226-8BE5-4D8165F98F21}" srcId="{F0240139-F8A9-4FBB-BAC8-E74895B6B294}" destId="{7064F4A3-3AD0-40B4-9920-87304FF5B170}" srcOrd="4" destOrd="0" parTransId="{79A752D3-C3E6-4217-963F-39BFFAD66AA4}" sibTransId="{FA29D7E5-81BA-40C6-A59D-758659AE604A}"/>
    <dgm:cxn modelId="{F07D8DA6-4A83-4F6B-9C34-F325053462A8}" type="presOf" srcId="{00D5DCDC-38A8-40AE-9744-C21B45E25A95}" destId="{A3CC58D3-382D-4A93-8D86-C9124E974DD7}" srcOrd="0" destOrd="0" presId="urn:microsoft.com/office/officeart/2005/8/layout/radial6"/>
    <dgm:cxn modelId="{C5C9D48A-3742-48AC-B253-FCE6937D798C}" srcId="{F0240139-F8A9-4FBB-BAC8-E74895B6B294}" destId="{D5620B5D-1454-4BDF-8A55-19B9C24E4675}" srcOrd="3" destOrd="0" parTransId="{D9710E96-75D2-4252-9BEA-94F5A463B9EC}" sibTransId="{9D8D60F9-9EC8-400A-B64B-B511A2F09014}"/>
    <dgm:cxn modelId="{25D19E1B-351F-4971-AB08-A757B1FDBC6C}" type="presOf" srcId="{D1C14610-5DC7-4C3B-ADF5-78DCC34B9B0C}" destId="{2DC36926-856E-4784-A8DD-B95EC4031CE5}" srcOrd="0" destOrd="0" presId="urn:microsoft.com/office/officeart/2005/8/layout/radial6"/>
    <dgm:cxn modelId="{AF357F2B-B75C-403B-907C-6D8C342CDF2E}" type="presOf" srcId="{45F47549-D15C-48CE-9680-3850435BBC14}" destId="{ECD9D6EF-179B-46CD-AF7C-33B10858465F}" srcOrd="0" destOrd="0" presId="urn:microsoft.com/office/officeart/2005/8/layout/radial6"/>
    <dgm:cxn modelId="{AEAEE23A-F11B-4FCF-928F-A3866E476A6A}" srcId="{F0240139-F8A9-4FBB-BAC8-E74895B6B294}" destId="{6A9D75F2-2BE2-4AA5-B673-0CD356B28D4C}" srcOrd="1" destOrd="0" parTransId="{4D8B0810-B70B-4707-AB4A-50244650E08F}" sibTransId="{3BFD752A-1571-4259-B17B-E6FF3E654DD5}"/>
    <dgm:cxn modelId="{9FCE2A56-DA54-4587-9F67-29B354416EB0}" type="presOf" srcId="{7C3F999D-3B4C-4E12-8AEF-A5FC621127DB}" destId="{E956D1CF-EAEA-4647-AFBA-830FF2258CFE}" srcOrd="0" destOrd="0" presId="urn:microsoft.com/office/officeart/2005/8/layout/radial6"/>
    <dgm:cxn modelId="{F83C6282-9231-43E8-BD90-C3644DE42DE4}" type="presOf" srcId="{6A9D75F2-2BE2-4AA5-B673-0CD356B28D4C}" destId="{3F8FAA1D-8D09-4932-B079-A9E9F83D6E9C}" srcOrd="0" destOrd="0" presId="urn:microsoft.com/office/officeart/2005/8/layout/radial6"/>
    <dgm:cxn modelId="{5D0CEF64-3CEF-4EB9-A66C-EE3AC0204F41}" srcId="{F0240139-F8A9-4FBB-BAC8-E74895B6B294}" destId="{312A9DBC-FA80-4084-A052-1CE1BABE9D70}" srcOrd="2" destOrd="0" parTransId="{3EF15A44-F9F4-4C05-BAB7-24FD32065E24}" sibTransId="{93B2A1C5-7121-46A6-B94D-25862B1B02D1}"/>
    <dgm:cxn modelId="{1BF548C2-B474-4843-B8F1-DCE376368BDC}" type="presOf" srcId="{D5620B5D-1454-4BDF-8A55-19B9C24E4675}" destId="{70BAAEA8-2E87-43DC-965A-8B36CE595CBC}" srcOrd="0" destOrd="0" presId="urn:microsoft.com/office/officeart/2005/8/layout/radial6"/>
    <dgm:cxn modelId="{E6B3B8C8-E86F-49B2-80BA-EDF4577DA3DF}" srcId="{F0240139-F8A9-4FBB-BAC8-E74895B6B294}" destId="{00D5DCDC-38A8-40AE-9744-C21B45E25A95}" srcOrd="5" destOrd="0" parTransId="{E02D3973-D062-4203-98C9-3D51422EA177}" sibTransId="{BC2A3394-4176-4B1D-BCFB-7E20C7A61A2F}"/>
    <dgm:cxn modelId="{3F846B54-CA83-4C00-9963-CF40BF8F839B}" type="presOf" srcId="{FA29D7E5-81BA-40C6-A59D-758659AE604A}" destId="{E2D57A40-F9CB-49F8-8D08-32C9167F6F61}" srcOrd="0" destOrd="0" presId="urn:microsoft.com/office/officeart/2005/8/layout/radial6"/>
    <dgm:cxn modelId="{A8D46CFF-6CAC-479A-9230-C9F15EF48868}" type="presOf" srcId="{3BFD752A-1571-4259-B17B-E6FF3E654DD5}" destId="{41830040-700D-4C7C-A7AE-A993FDCAB84F}" srcOrd="0" destOrd="0" presId="urn:microsoft.com/office/officeart/2005/8/layout/radial6"/>
    <dgm:cxn modelId="{D81A9D5C-7856-4A49-89F8-4BE7A303B9DE}" type="presOf" srcId="{BC2A3394-4176-4B1D-BCFB-7E20C7A61A2F}" destId="{18E79BD4-2794-4B64-8899-D4D5A597558D}" srcOrd="0" destOrd="0" presId="urn:microsoft.com/office/officeart/2005/8/layout/radial6"/>
    <dgm:cxn modelId="{BD092D13-1231-4D78-9406-4255273B2608}" type="presOf" srcId="{312A9DBC-FA80-4084-A052-1CE1BABE9D70}" destId="{A56366EF-6760-4D5B-8074-CDB043A0E220}" srcOrd="0" destOrd="0" presId="urn:microsoft.com/office/officeart/2005/8/layout/radial6"/>
    <dgm:cxn modelId="{A5528A1D-F5BD-4F34-840C-AAF47CFC059C}" type="presOf" srcId="{93B2A1C5-7121-46A6-B94D-25862B1B02D1}" destId="{83B441B5-9D88-4402-B76D-822C3B3ACC61}" srcOrd="0" destOrd="0" presId="urn:microsoft.com/office/officeart/2005/8/layout/radial6"/>
    <dgm:cxn modelId="{AC2BD437-714A-414A-A93E-F259799A329E}" srcId="{45F47549-D15C-48CE-9680-3850435BBC14}" destId="{F0240139-F8A9-4FBB-BAC8-E74895B6B294}" srcOrd="0" destOrd="0" parTransId="{5C3F0EE2-5798-4AD0-B533-CAA844B9A8F8}" sibTransId="{FF1AF75D-45D8-44A0-8E91-A182EB6428D9}"/>
    <dgm:cxn modelId="{87811B0E-A9B0-495B-AF91-2BD1F1DA1FBB}" type="presOf" srcId="{9D8D60F9-9EC8-400A-B64B-B511A2F09014}" destId="{0AA5EEF5-C8E5-4C34-9191-4EE65B9E9C89}" srcOrd="0" destOrd="0" presId="urn:microsoft.com/office/officeart/2005/8/layout/radial6"/>
    <dgm:cxn modelId="{E0A01E89-A4E2-4329-88EC-C25B5CAD65C1}" type="presOf" srcId="{F0240139-F8A9-4FBB-BAC8-E74895B6B294}" destId="{D345AF94-0B3B-4BDD-B7E3-73095750A6BC}" srcOrd="0" destOrd="0" presId="urn:microsoft.com/office/officeart/2005/8/layout/radial6"/>
    <dgm:cxn modelId="{7C638699-7C09-4F62-8C1A-069C6A2FD8A4}" type="presParOf" srcId="{ECD9D6EF-179B-46CD-AF7C-33B10858465F}" destId="{D345AF94-0B3B-4BDD-B7E3-73095750A6BC}" srcOrd="0" destOrd="0" presId="urn:microsoft.com/office/officeart/2005/8/layout/radial6"/>
    <dgm:cxn modelId="{800951B4-9753-481F-A125-8F60A9580DE5}" type="presParOf" srcId="{ECD9D6EF-179B-46CD-AF7C-33B10858465F}" destId="{E956D1CF-EAEA-4647-AFBA-830FF2258CFE}" srcOrd="1" destOrd="0" presId="urn:microsoft.com/office/officeart/2005/8/layout/radial6"/>
    <dgm:cxn modelId="{7399A063-E219-4D5C-AC3E-F674396B1A4D}" type="presParOf" srcId="{ECD9D6EF-179B-46CD-AF7C-33B10858465F}" destId="{4886132E-472B-48A6-9996-BC3CFBA4CD83}" srcOrd="2" destOrd="0" presId="urn:microsoft.com/office/officeart/2005/8/layout/radial6"/>
    <dgm:cxn modelId="{A0DC9288-8FA7-4BBE-A5F0-1813B95D96BB}" type="presParOf" srcId="{ECD9D6EF-179B-46CD-AF7C-33B10858465F}" destId="{2DC36926-856E-4784-A8DD-B95EC4031CE5}" srcOrd="3" destOrd="0" presId="urn:microsoft.com/office/officeart/2005/8/layout/radial6"/>
    <dgm:cxn modelId="{55839B75-18B4-4D0E-96A9-7306F4188359}" type="presParOf" srcId="{ECD9D6EF-179B-46CD-AF7C-33B10858465F}" destId="{3F8FAA1D-8D09-4932-B079-A9E9F83D6E9C}" srcOrd="4" destOrd="0" presId="urn:microsoft.com/office/officeart/2005/8/layout/radial6"/>
    <dgm:cxn modelId="{B4DEDBA3-EB24-4100-9172-EB7B02CF8C86}" type="presParOf" srcId="{ECD9D6EF-179B-46CD-AF7C-33B10858465F}" destId="{DA07D241-5F2B-4549-B9A2-88E30BED257A}" srcOrd="5" destOrd="0" presId="urn:microsoft.com/office/officeart/2005/8/layout/radial6"/>
    <dgm:cxn modelId="{76A29FFB-3D5C-4917-B609-98110BB4D89E}" type="presParOf" srcId="{ECD9D6EF-179B-46CD-AF7C-33B10858465F}" destId="{41830040-700D-4C7C-A7AE-A993FDCAB84F}" srcOrd="6" destOrd="0" presId="urn:microsoft.com/office/officeart/2005/8/layout/radial6"/>
    <dgm:cxn modelId="{D476E523-2D42-4C81-9F42-3C2A8D5113CA}" type="presParOf" srcId="{ECD9D6EF-179B-46CD-AF7C-33B10858465F}" destId="{A56366EF-6760-4D5B-8074-CDB043A0E220}" srcOrd="7" destOrd="0" presId="urn:microsoft.com/office/officeart/2005/8/layout/radial6"/>
    <dgm:cxn modelId="{98613473-7EBB-464B-B80B-F901FFAB62EC}" type="presParOf" srcId="{ECD9D6EF-179B-46CD-AF7C-33B10858465F}" destId="{9BC2367B-54F5-4CA7-9C6C-055AFDA2EC79}" srcOrd="8" destOrd="0" presId="urn:microsoft.com/office/officeart/2005/8/layout/radial6"/>
    <dgm:cxn modelId="{A316C77A-FA8F-4670-926C-2F28AB8915B9}" type="presParOf" srcId="{ECD9D6EF-179B-46CD-AF7C-33B10858465F}" destId="{83B441B5-9D88-4402-B76D-822C3B3ACC61}" srcOrd="9" destOrd="0" presId="urn:microsoft.com/office/officeart/2005/8/layout/radial6"/>
    <dgm:cxn modelId="{58260FDE-4664-4A11-82E6-6152DAF0F502}" type="presParOf" srcId="{ECD9D6EF-179B-46CD-AF7C-33B10858465F}" destId="{70BAAEA8-2E87-43DC-965A-8B36CE595CBC}" srcOrd="10" destOrd="0" presId="urn:microsoft.com/office/officeart/2005/8/layout/radial6"/>
    <dgm:cxn modelId="{E11500E7-5785-470F-9112-F29ED13F6853}" type="presParOf" srcId="{ECD9D6EF-179B-46CD-AF7C-33B10858465F}" destId="{12524CFD-2FEB-4DC7-B40D-64D38BCB6C12}" srcOrd="11" destOrd="0" presId="urn:microsoft.com/office/officeart/2005/8/layout/radial6"/>
    <dgm:cxn modelId="{67E92AB1-D1E2-48AD-945C-66E4928E64CB}" type="presParOf" srcId="{ECD9D6EF-179B-46CD-AF7C-33B10858465F}" destId="{0AA5EEF5-C8E5-4C34-9191-4EE65B9E9C89}" srcOrd="12" destOrd="0" presId="urn:microsoft.com/office/officeart/2005/8/layout/radial6"/>
    <dgm:cxn modelId="{9B95980F-7727-440A-8C14-33521F1036AA}" type="presParOf" srcId="{ECD9D6EF-179B-46CD-AF7C-33B10858465F}" destId="{9B4DFAB9-6F2D-43F7-940D-E18FB608EA19}" srcOrd="13" destOrd="0" presId="urn:microsoft.com/office/officeart/2005/8/layout/radial6"/>
    <dgm:cxn modelId="{C0F22E13-0C79-42FF-B90C-681F92C977C9}" type="presParOf" srcId="{ECD9D6EF-179B-46CD-AF7C-33B10858465F}" destId="{F2707330-0494-4114-B7EF-5484C49C0BD2}" srcOrd="14" destOrd="0" presId="urn:microsoft.com/office/officeart/2005/8/layout/radial6"/>
    <dgm:cxn modelId="{AE0CC10D-E107-4C70-8A75-7DB917AECAE4}" type="presParOf" srcId="{ECD9D6EF-179B-46CD-AF7C-33B10858465F}" destId="{E2D57A40-F9CB-49F8-8D08-32C9167F6F61}" srcOrd="15" destOrd="0" presId="urn:microsoft.com/office/officeart/2005/8/layout/radial6"/>
    <dgm:cxn modelId="{16A32ACC-0C03-4F49-AF63-AC3CDAEBE6BD}" type="presParOf" srcId="{ECD9D6EF-179B-46CD-AF7C-33B10858465F}" destId="{A3CC58D3-382D-4A93-8D86-C9124E974DD7}" srcOrd="16" destOrd="0" presId="urn:microsoft.com/office/officeart/2005/8/layout/radial6"/>
    <dgm:cxn modelId="{464D8600-BE04-4EE4-8DCC-D32E1ABB31D9}" type="presParOf" srcId="{ECD9D6EF-179B-46CD-AF7C-33B10858465F}" destId="{F2BD13A5-407C-4282-B8C6-7E16224A7DEA}" srcOrd="17" destOrd="0" presId="urn:microsoft.com/office/officeart/2005/8/layout/radial6"/>
    <dgm:cxn modelId="{BB361757-81D9-4585-B21E-8AC68B144C8C}" type="presParOf" srcId="{ECD9D6EF-179B-46CD-AF7C-33B10858465F}" destId="{18E79BD4-2794-4B64-8899-D4D5A597558D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E79BD4-2794-4B64-8899-D4D5A597558D}">
      <dsp:nvSpPr>
        <dsp:cNvPr id="0" name=""/>
        <dsp:cNvSpPr/>
      </dsp:nvSpPr>
      <dsp:spPr>
        <a:xfrm>
          <a:off x="1857168" y="535082"/>
          <a:ext cx="3672753" cy="3672753"/>
        </a:xfrm>
        <a:prstGeom prst="blockArc">
          <a:avLst>
            <a:gd name="adj1" fmla="val 12596921"/>
            <a:gd name="adj2" fmla="val 16251000"/>
            <a:gd name="adj3" fmla="val 4523"/>
          </a:avLst>
        </a:prstGeom>
        <a:solidFill>
          <a:schemeClr val="accent3">
            <a:hueOff val="-21073727"/>
            <a:satOff val="-100000"/>
            <a:lumOff val="3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57A40-F9CB-49F8-8D08-32C9167F6F61}">
      <dsp:nvSpPr>
        <dsp:cNvPr id="0" name=""/>
        <dsp:cNvSpPr/>
      </dsp:nvSpPr>
      <dsp:spPr>
        <a:xfrm>
          <a:off x="1856365" y="536475"/>
          <a:ext cx="3672753" cy="3672753"/>
        </a:xfrm>
        <a:prstGeom prst="blockArc">
          <a:avLst>
            <a:gd name="adj1" fmla="val 9000000"/>
            <a:gd name="adj2" fmla="val 12600000"/>
            <a:gd name="adj3" fmla="val 4523"/>
          </a:avLst>
        </a:prstGeom>
        <a:solidFill>
          <a:schemeClr val="accent3">
            <a:hueOff val="-16858982"/>
            <a:satOff val="-80000"/>
            <a:lumOff val="249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5EEF5-C8E5-4C34-9191-4EE65B9E9C89}">
      <dsp:nvSpPr>
        <dsp:cNvPr id="0" name=""/>
        <dsp:cNvSpPr/>
      </dsp:nvSpPr>
      <dsp:spPr>
        <a:xfrm>
          <a:off x="1856365" y="536475"/>
          <a:ext cx="3672753" cy="3672753"/>
        </a:xfrm>
        <a:prstGeom prst="blockArc">
          <a:avLst>
            <a:gd name="adj1" fmla="val 5400000"/>
            <a:gd name="adj2" fmla="val 9000000"/>
            <a:gd name="adj3" fmla="val 4523"/>
          </a:avLst>
        </a:prstGeom>
        <a:solidFill>
          <a:schemeClr val="accent3">
            <a:hueOff val="-12644237"/>
            <a:satOff val="-60000"/>
            <a:lumOff val="18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441B5-9D88-4402-B76D-822C3B3ACC61}">
      <dsp:nvSpPr>
        <dsp:cNvPr id="0" name=""/>
        <dsp:cNvSpPr/>
      </dsp:nvSpPr>
      <dsp:spPr>
        <a:xfrm>
          <a:off x="1856365" y="536475"/>
          <a:ext cx="3672753" cy="3672753"/>
        </a:xfrm>
        <a:prstGeom prst="blockArc">
          <a:avLst>
            <a:gd name="adj1" fmla="val 1800000"/>
            <a:gd name="adj2" fmla="val 5400000"/>
            <a:gd name="adj3" fmla="val 4523"/>
          </a:avLst>
        </a:prstGeom>
        <a:solidFill>
          <a:schemeClr val="accent3">
            <a:hueOff val="-8429491"/>
            <a:satOff val="-40000"/>
            <a:lumOff val="12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30040-700D-4C7C-A7AE-A993FDCAB84F}">
      <dsp:nvSpPr>
        <dsp:cNvPr id="0" name=""/>
        <dsp:cNvSpPr/>
      </dsp:nvSpPr>
      <dsp:spPr>
        <a:xfrm>
          <a:off x="1856365" y="536475"/>
          <a:ext cx="3672753" cy="3672753"/>
        </a:xfrm>
        <a:prstGeom prst="blockArc">
          <a:avLst>
            <a:gd name="adj1" fmla="val 19800000"/>
            <a:gd name="adj2" fmla="val 1800000"/>
            <a:gd name="adj3" fmla="val 4523"/>
          </a:avLst>
        </a:prstGeom>
        <a:solidFill>
          <a:schemeClr val="accent3">
            <a:hueOff val="-4214745"/>
            <a:satOff val="-20000"/>
            <a:lumOff val="6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C36926-856E-4784-A8DD-B95EC4031CE5}">
      <dsp:nvSpPr>
        <dsp:cNvPr id="0" name=""/>
        <dsp:cNvSpPr/>
      </dsp:nvSpPr>
      <dsp:spPr>
        <a:xfrm>
          <a:off x="1855547" y="535057"/>
          <a:ext cx="3672753" cy="3672753"/>
        </a:xfrm>
        <a:prstGeom prst="blockArc">
          <a:avLst>
            <a:gd name="adj1" fmla="val 16254105"/>
            <a:gd name="adj2" fmla="val 19803134"/>
            <a:gd name="adj3" fmla="val 452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45AF94-0B3B-4BDD-B7E3-73095750A6BC}">
      <dsp:nvSpPr>
        <dsp:cNvPr id="0" name=""/>
        <dsp:cNvSpPr/>
      </dsp:nvSpPr>
      <dsp:spPr>
        <a:xfrm>
          <a:off x="2868726" y="1548836"/>
          <a:ext cx="1648030" cy="16480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 smtClean="0">
              <a:solidFill>
                <a:srgbClr val="FF0000"/>
              </a:solidFill>
            </a:rPr>
            <a:t>培养环节考核</a:t>
          </a:r>
          <a:endParaRPr lang="zh-CN" altLang="en-US" sz="2700" kern="1200" dirty="0">
            <a:solidFill>
              <a:srgbClr val="FF0000"/>
            </a:solidFill>
          </a:endParaRPr>
        </a:p>
      </dsp:txBody>
      <dsp:txXfrm>
        <a:off x="3110074" y="1790184"/>
        <a:ext cx="1165334" cy="1165334"/>
      </dsp:txXfrm>
    </dsp:sp>
    <dsp:sp modelId="{E956D1CF-EAEA-4647-AFBA-830FF2258CFE}">
      <dsp:nvSpPr>
        <dsp:cNvPr id="0" name=""/>
        <dsp:cNvSpPr/>
      </dsp:nvSpPr>
      <dsp:spPr>
        <a:xfrm>
          <a:off x="3143360" y="0"/>
          <a:ext cx="1153621" cy="115362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年度</a:t>
          </a:r>
          <a:endParaRPr lang="en-US" altLang="zh-CN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报告</a:t>
          </a:r>
          <a:endParaRPr lang="zh-CN" altLang="en-US" sz="1300" kern="1200" dirty="0"/>
        </a:p>
      </dsp:txBody>
      <dsp:txXfrm>
        <a:off x="3312304" y="168944"/>
        <a:ext cx="815733" cy="815733"/>
      </dsp:txXfrm>
    </dsp:sp>
    <dsp:sp modelId="{3F8FAA1D-8D09-4932-B079-A9E9F83D6E9C}">
      <dsp:nvSpPr>
        <dsp:cNvPr id="0" name=""/>
        <dsp:cNvSpPr/>
      </dsp:nvSpPr>
      <dsp:spPr>
        <a:xfrm>
          <a:off x="4670313" y="898618"/>
          <a:ext cx="1153621" cy="1153621"/>
        </a:xfrm>
        <a:prstGeom prst="ellipse">
          <a:avLst/>
        </a:prstGeom>
        <a:solidFill>
          <a:schemeClr val="accent3">
            <a:hueOff val="-4214745"/>
            <a:satOff val="-20000"/>
            <a:lumOff val="6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资格</a:t>
          </a:r>
          <a:endParaRPr lang="en-US" altLang="zh-CN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考试</a:t>
          </a:r>
          <a:endParaRPr lang="zh-CN" altLang="en-US" sz="1300" kern="1200" dirty="0"/>
        </a:p>
      </dsp:txBody>
      <dsp:txXfrm>
        <a:off x="4839257" y="1067562"/>
        <a:ext cx="815733" cy="815733"/>
      </dsp:txXfrm>
    </dsp:sp>
    <dsp:sp modelId="{A56366EF-6760-4D5B-8074-CDB043A0E220}">
      <dsp:nvSpPr>
        <dsp:cNvPr id="0" name=""/>
        <dsp:cNvSpPr/>
      </dsp:nvSpPr>
      <dsp:spPr>
        <a:xfrm>
          <a:off x="4670313" y="2693464"/>
          <a:ext cx="1153621" cy="1153621"/>
        </a:xfrm>
        <a:prstGeom prst="ellipse">
          <a:avLst/>
        </a:prstGeom>
        <a:solidFill>
          <a:schemeClr val="accent3">
            <a:hueOff val="-8429491"/>
            <a:satOff val="-40000"/>
            <a:lumOff val="12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开题</a:t>
          </a:r>
          <a:endParaRPr lang="en-US" altLang="zh-CN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报告</a:t>
          </a:r>
          <a:endParaRPr lang="zh-CN" altLang="en-US" sz="1300" kern="1200" dirty="0"/>
        </a:p>
      </dsp:txBody>
      <dsp:txXfrm>
        <a:off x="4839257" y="2862408"/>
        <a:ext cx="815733" cy="815733"/>
      </dsp:txXfrm>
    </dsp:sp>
    <dsp:sp modelId="{70BAAEA8-2E87-43DC-965A-8B36CE595CBC}">
      <dsp:nvSpPr>
        <dsp:cNvPr id="0" name=""/>
        <dsp:cNvSpPr/>
      </dsp:nvSpPr>
      <dsp:spPr>
        <a:xfrm>
          <a:off x="3063239" y="3590887"/>
          <a:ext cx="1259004" cy="1153621"/>
        </a:xfrm>
        <a:prstGeom prst="ellipse">
          <a:avLst/>
        </a:prstGeom>
        <a:solidFill>
          <a:schemeClr val="accent3">
            <a:hueOff val="-12644237"/>
            <a:satOff val="-60000"/>
            <a:lumOff val="18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科研训练与学术活动</a:t>
          </a:r>
          <a:endParaRPr lang="zh-CN" altLang="en-US" sz="1300" kern="1200" dirty="0"/>
        </a:p>
      </dsp:txBody>
      <dsp:txXfrm>
        <a:off x="3247616" y="3759831"/>
        <a:ext cx="890250" cy="815733"/>
      </dsp:txXfrm>
    </dsp:sp>
    <dsp:sp modelId="{9B4DFAB9-6F2D-43F7-940D-E18FB608EA19}">
      <dsp:nvSpPr>
        <dsp:cNvPr id="0" name=""/>
        <dsp:cNvSpPr/>
      </dsp:nvSpPr>
      <dsp:spPr>
        <a:xfrm>
          <a:off x="1561548" y="2693464"/>
          <a:ext cx="1153621" cy="1153621"/>
        </a:xfrm>
        <a:prstGeom prst="ellipse">
          <a:avLst/>
        </a:prstGeom>
        <a:solidFill>
          <a:schemeClr val="accent3">
            <a:hueOff val="-16858982"/>
            <a:satOff val="-80000"/>
            <a:lumOff val="24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论文预答辩</a:t>
          </a:r>
          <a:endParaRPr lang="zh-CN" altLang="en-US" sz="1300" kern="1200" dirty="0"/>
        </a:p>
      </dsp:txBody>
      <dsp:txXfrm>
        <a:off x="1730492" y="2862408"/>
        <a:ext cx="815733" cy="815733"/>
      </dsp:txXfrm>
    </dsp:sp>
    <dsp:sp modelId="{A3CC58D3-382D-4A93-8D86-C9124E974DD7}">
      <dsp:nvSpPr>
        <dsp:cNvPr id="0" name=""/>
        <dsp:cNvSpPr/>
      </dsp:nvSpPr>
      <dsp:spPr>
        <a:xfrm>
          <a:off x="1561548" y="898618"/>
          <a:ext cx="1153621" cy="1153621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科研成果审核</a:t>
          </a:r>
          <a:endParaRPr lang="zh-CN" altLang="en-US" sz="1300" kern="1200" dirty="0"/>
        </a:p>
      </dsp:txBody>
      <dsp:txXfrm>
        <a:off x="1730492" y="1067562"/>
        <a:ext cx="815733" cy="815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25061-C311-44EC-B798-C5F23882253C}" type="datetimeFigureOut">
              <a:rPr lang="zh-CN" altLang="en-US" smtClean="0"/>
              <a:t>2019/9/2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98C68-E97A-4247-BB18-A9575D7B6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363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75759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923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271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08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DengXian"/>
              </a:rPr>
              <a:pPr/>
              <a:t>13</a:t>
            </a:fld>
            <a:endParaRPr lang="zh-CN" altLang="en-US">
              <a:solidFill>
                <a:prstClr val="black"/>
              </a:solidFill>
              <a:latin typeface="DengXian"/>
            </a:endParaRPr>
          </a:p>
        </p:txBody>
      </p:sp>
    </p:spTree>
    <p:extLst>
      <p:ext uri="{BB962C8B-B14F-4D97-AF65-F5344CB8AC3E}">
        <p14:creationId xmlns:p14="http://schemas.microsoft.com/office/powerpoint/2010/main" val="1971465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2164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DengXian"/>
              </a:rPr>
              <a:pPr/>
              <a:t>15</a:t>
            </a:fld>
            <a:endParaRPr lang="zh-CN" altLang="en-US">
              <a:solidFill>
                <a:prstClr val="black"/>
              </a:solidFill>
              <a:latin typeface="DengXian"/>
            </a:endParaRPr>
          </a:p>
        </p:txBody>
      </p:sp>
    </p:spTree>
    <p:extLst>
      <p:ext uri="{BB962C8B-B14F-4D97-AF65-F5344CB8AC3E}">
        <p14:creationId xmlns:p14="http://schemas.microsoft.com/office/powerpoint/2010/main" val="50855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DengXian"/>
              </a:rPr>
              <a:pPr/>
              <a:t>16</a:t>
            </a:fld>
            <a:endParaRPr lang="zh-CN" altLang="en-US">
              <a:solidFill>
                <a:prstClr val="black"/>
              </a:solidFill>
              <a:latin typeface="DengXian"/>
            </a:endParaRPr>
          </a:p>
        </p:txBody>
      </p:sp>
    </p:spTree>
    <p:extLst>
      <p:ext uri="{BB962C8B-B14F-4D97-AF65-F5344CB8AC3E}">
        <p14:creationId xmlns:p14="http://schemas.microsoft.com/office/powerpoint/2010/main" val="4141418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302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8050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28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2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20519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9813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1140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6476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7574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9868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9750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DengXian"/>
              </a:rPr>
              <a:pPr/>
              <a:t>26</a:t>
            </a:fld>
            <a:endParaRPr lang="zh-CN" altLang="en-US">
              <a:solidFill>
                <a:prstClr val="black"/>
              </a:solidFill>
              <a:latin typeface="DengXian"/>
            </a:endParaRPr>
          </a:p>
        </p:txBody>
      </p:sp>
    </p:spTree>
    <p:extLst>
      <p:ext uri="{BB962C8B-B14F-4D97-AF65-F5344CB8AC3E}">
        <p14:creationId xmlns:p14="http://schemas.microsoft.com/office/powerpoint/2010/main" val="11109084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695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28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06472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29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6667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3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0141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30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7978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292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465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614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7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9623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27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402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499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ED4874-415F-4462-8CBD-90FA9588F106}" type="datetimeFigureOut">
              <a:rPr lang="zh-CN" altLang="en-US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2019/9/2</a:t>
            </a:fld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11" y="6356756"/>
            <a:ext cx="4114179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728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92ADDF-ABC6-4EEC-846D-A1AE2D410679}" type="slidenum">
              <a:rPr lang="zh-CN" altLang="en-US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480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499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ED4874-415F-4462-8CBD-90FA9588F106}" type="datetimeFigureOut">
              <a:rPr lang="zh-CN" altLang="en-US" smtClean="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2019/9/2</a:t>
            </a:fld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11" y="6356756"/>
            <a:ext cx="4114179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728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92ADDF-ABC6-4EEC-846D-A1AE2D410679}" type="slidenum">
              <a:rPr lang="zh-CN" altLang="en-US" smtClean="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482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499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ED4874-415F-4462-8CBD-90FA9588F106}" type="datetimeFigureOut">
              <a:rPr lang="zh-CN" altLang="en-US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2019/9/2</a:t>
            </a:fld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11" y="6356756"/>
            <a:ext cx="4114179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728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92ADDF-ABC6-4EEC-846D-A1AE2D410679}" type="slidenum">
              <a:rPr lang="zh-CN" altLang="en-US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674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53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867015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55" indent="-216755" algn="l" defTabSz="867015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62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767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276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3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290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799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306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813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508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7015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522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4030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538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1045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552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8061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188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867015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55" indent="-216755" algn="l" defTabSz="867015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62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767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276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3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290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799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306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813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508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7015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522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4030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538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1045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552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8061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80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442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90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66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837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emf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9" name="文本框 8"/>
          <p:cNvSpPr txBox="1"/>
          <p:nvPr/>
        </p:nvSpPr>
        <p:spPr>
          <a:xfrm>
            <a:off x="1635575" y="1742709"/>
            <a:ext cx="9469110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4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2019</a:t>
            </a:r>
            <a:r>
              <a:rPr lang="zh-CN" altLang="en-US" sz="4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级学术学位博士研究生入学教育</a:t>
            </a:r>
            <a:endParaRPr lang="en-US" altLang="zh-CN" sz="4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—— 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培养工作指南</a:t>
            </a:r>
            <a:endParaRPr lang="en-US" altLang="zh-CN" sz="4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en-US" altLang="zh-CN" sz="3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华东师范大学研究生培养办公室</a:t>
            </a:r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</a:t>
            </a:r>
            <a:r>
              <a:rPr lang="en-US" altLang="zh-CN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2019</a:t>
            </a:r>
            <a:r>
              <a:rPr lang="zh-CN" altLang="en-US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zh-CN" altLang="en-US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26</a:t>
            </a:r>
            <a:r>
              <a:rPr lang="zh-CN" altLang="en-US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  <a:endParaRPr lang="zh-CN" altLang="en-US" sz="2800" b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19" y="3571944"/>
            <a:ext cx="2296127" cy="2244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6862" y="5882304"/>
            <a:ext cx="2066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扫我，关注更多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665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4" name="文本框 3"/>
          <p:cNvSpPr txBox="1"/>
          <p:nvPr/>
        </p:nvSpPr>
        <p:spPr>
          <a:xfrm>
            <a:off x="1004020" y="2454694"/>
            <a:ext cx="10539004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1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</a:t>
            </a: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学位公共课</a:t>
            </a:r>
            <a:r>
              <a:rPr lang="zh-CN" altLang="en-US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（必修）</a:t>
            </a:r>
            <a:endParaRPr lang="zh-CN" altLang="en-US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（</a:t>
            </a:r>
            <a:r>
              <a:rPr lang="en-US" altLang="zh-CN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r>
              <a:rPr lang="zh-CN" altLang="en-US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思想政治理论课</a:t>
            </a:r>
            <a:r>
              <a:rPr lang="zh-CN" altLang="en-US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《中国马克思主义与当代》</a:t>
            </a:r>
            <a:r>
              <a:rPr lang="en-US" altLang="zh-CN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门课、共计</a:t>
            </a:r>
            <a:r>
              <a:rPr lang="en-US" altLang="zh-CN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学分，安排在</a:t>
            </a:r>
            <a:r>
              <a:rPr lang="zh-CN" altLang="en-US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第一学年第一学期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，硕博连读生免修；</a:t>
            </a:r>
            <a:endParaRPr lang="en-US" altLang="zh-CN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（</a:t>
            </a:r>
            <a:r>
              <a:rPr lang="en-US" altLang="zh-CN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公共英语</a:t>
            </a:r>
            <a:r>
              <a:rPr lang="zh-CN" altLang="en-US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2门课、共计4学分，分别安排在</a:t>
            </a:r>
            <a:r>
              <a:rPr lang="zh-CN" altLang="en-US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第一学年的两个学期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（公共英语符合免修条件的，可申请免修</a:t>
            </a:r>
            <a:r>
              <a:rPr lang="en-US" altLang="zh-CN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学分）；</a:t>
            </a:r>
            <a:endParaRPr lang="en-US" altLang="zh-CN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其中，留学博士研究生修读</a:t>
            </a:r>
            <a:r>
              <a:rPr lang="zh-CN" altLang="en-US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《中国概况》或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《中国文明导论》、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公共汉语课。</a:t>
            </a: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en-US" altLang="zh-CN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、公共选修课</a:t>
            </a:r>
            <a:r>
              <a:rPr lang="en-US" altLang="zh-CN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I</a:t>
            </a:r>
            <a:endParaRPr lang="zh-CN" altLang="en-US" sz="20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包括</a:t>
            </a:r>
            <a:r>
              <a:rPr lang="zh-CN" altLang="zh-CN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研究</a:t>
            </a:r>
            <a:r>
              <a:rPr lang="zh-CN" altLang="zh-CN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方法</a:t>
            </a:r>
            <a:r>
              <a:rPr lang="zh-CN" altLang="zh-CN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r>
              <a:rPr lang="zh-CN" altLang="zh-CN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zh-CN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人文素养</a:t>
            </a:r>
            <a:r>
              <a:rPr lang="zh-CN" altLang="zh-CN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r>
              <a:rPr lang="zh-CN" altLang="zh-CN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zh-CN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科学素养</a:t>
            </a:r>
            <a:r>
              <a:rPr lang="zh-CN" altLang="zh-CN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r>
              <a:rPr lang="zh-CN" altLang="en-US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zh-CN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创新</a:t>
            </a:r>
            <a:r>
              <a:rPr lang="zh-CN" altLang="zh-CN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创业</a:t>
            </a:r>
            <a:r>
              <a:rPr lang="zh-CN" altLang="zh-CN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r>
              <a:rPr lang="zh-CN" altLang="en-US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、教师教育类</a:t>
            </a:r>
            <a:r>
              <a:rPr lang="zh-CN" altLang="zh-CN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等课程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。硕</a:t>
            </a:r>
            <a:r>
              <a:rPr lang="zh-CN" altLang="en-US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博连读生和本科直博生修读</a:t>
            </a:r>
            <a:r>
              <a:rPr lang="en-US" altLang="zh-CN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学分，普博生可不修读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dirty="0">
              <a:solidFill>
                <a:prstClr val="black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96070" y="2269351"/>
            <a:ext cx="2905760" cy="2048510"/>
            <a:chOff x="1772" y="4226"/>
            <a:chExt cx="4576" cy="3226"/>
          </a:xfrm>
        </p:grpSpPr>
        <p:cxnSp>
          <p:nvCxnSpPr>
            <p:cNvPr id="14" name="直接连接符 43"/>
            <p:cNvCxnSpPr/>
            <p:nvPr/>
          </p:nvCxnSpPr>
          <p:spPr>
            <a:xfrm>
              <a:off x="1926" y="4382"/>
              <a:ext cx="4423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直接连接符 45"/>
            <p:cNvCxnSpPr/>
            <p:nvPr/>
          </p:nvCxnSpPr>
          <p:spPr>
            <a:xfrm>
              <a:off x="1942" y="4334"/>
              <a:ext cx="0" cy="3119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/>
          </p:nvSpPr>
          <p:spPr>
            <a:xfrm>
              <a:off x="1772" y="4226"/>
              <a:ext cx="340" cy="34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21" name="标题 1"/>
          <p:cNvSpPr txBox="1"/>
          <p:nvPr/>
        </p:nvSpPr>
        <p:spPr>
          <a:xfrm>
            <a:off x="1635575" y="463989"/>
            <a:ext cx="5218430" cy="58293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四</a:t>
            </a:r>
            <a:r>
              <a:rPr lang="zh-CN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、课程学习</a:t>
            </a:r>
            <a:r>
              <a:rPr lang="zh-CN" altLang="en-US" sz="3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（公共课）</a:t>
            </a:r>
          </a:p>
        </p:txBody>
      </p:sp>
    </p:spTree>
    <p:extLst>
      <p:ext uri="{BB962C8B-B14F-4D97-AF65-F5344CB8AC3E}">
        <p14:creationId xmlns:p14="http://schemas.microsoft.com/office/powerpoint/2010/main" val="337146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标题 1"/>
          <p:cNvSpPr txBox="1"/>
          <p:nvPr/>
        </p:nvSpPr>
        <p:spPr>
          <a:xfrm>
            <a:off x="1635760" y="206205"/>
            <a:ext cx="943102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</a:p>
        </p:txBody>
      </p:sp>
      <p:sp>
        <p:nvSpPr>
          <p:cNvPr id="24" name="矩形 23"/>
          <p:cNvSpPr/>
          <p:nvPr/>
        </p:nvSpPr>
        <p:spPr>
          <a:xfrm>
            <a:off x="1445259" y="2035549"/>
            <a:ext cx="989681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zh-CN" altLang="en-US" sz="2800" b="1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《学术规范与学术伦理》（文科类）</a:t>
            </a:r>
            <a:endParaRPr lang="en-US" altLang="zh-CN" sz="2800" b="1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ctr">
              <a:spcAft>
                <a:spcPts val="1200"/>
              </a:spcAft>
              <a:defRPr/>
            </a:pPr>
            <a:r>
              <a:rPr lang="zh-CN" altLang="en-US" sz="26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萧延中教授 主持</a:t>
            </a:r>
            <a:endParaRPr lang="en-US" altLang="zh-CN" sz="2600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ctr">
              <a:spcAft>
                <a:spcPts val="1200"/>
              </a:spcAft>
              <a:defRPr/>
            </a:pPr>
            <a:endParaRPr lang="en-US" altLang="zh-CN" sz="800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2400" kern="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名师</a:t>
            </a:r>
            <a:r>
              <a:rPr lang="zh-CN" altLang="en-US" sz="24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阵容</a:t>
            </a:r>
            <a:r>
              <a:rPr lang="en-US" altLang="zh-CN" sz="24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kern="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视域高端</a:t>
            </a:r>
            <a:endParaRPr lang="zh-CN" altLang="en-US" sz="2400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24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突破专业藩篱，输出跨学科知识体系</a:t>
            </a:r>
            <a:endParaRPr lang="zh-CN" altLang="en-US" sz="2400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24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鼓励师生互动，搭建良性对话机制</a:t>
            </a:r>
            <a:endParaRPr lang="zh-CN" altLang="en-US" sz="2400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24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贴近学生生活，注重实用操作</a:t>
            </a:r>
            <a:endParaRPr lang="zh-CN" altLang="en-US" sz="2400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2400" kern="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适合青年特点，扩展教学空间</a:t>
            </a:r>
            <a:r>
              <a:rPr lang="en-US" altLang="zh-CN" sz="2400" b="1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zh-CN" altLang="en-US" sz="2400" kern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1635574" y="391089"/>
            <a:ext cx="5028565" cy="58293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四</a:t>
            </a:r>
            <a:r>
              <a:rPr lang="zh-CN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、课程学习</a:t>
            </a:r>
            <a:r>
              <a:rPr lang="zh-CN" altLang="en-US" sz="3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（公共课）</a:t>
            </a:r>
          </a:p>
        </p:txBody>
      </p:sp>
      <p:sp>
        <p:nvSpPr>
          <p:cNvPr id="3" name="矩形 2"/>
          <p:cNvSpPr/>
          <p:nvPr/>
        </p:nvSpPr>
        <p:spPr>
          <a:xfrm>
            <a:off x="6673362" y="1281048"/>
            <a:ext cx="47390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zh-CN" altLang="en-US" sz="2800" b="1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本学期</a:t>
            </a:r>
            <a:r>
              <a:rPr lang="zh-CN" altLang="en-US" sz="28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公共选修课</a:t>
            </a:r>
            <a:r>
              <a:rPr lang="en-US" altLang="zh-CN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I</a:t>
            </a:r>
            <a:r>
              <a:rPr lang="zh-CN" altLang="en-US" sz="2800" b="1" kern="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特别</a:t>
            </a:r>
            <a:r>
              <a:rPr lang="zh-CN" altLang="en-US" sz="2800" b="1" kern="0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推荐</a:t>
            </a:r>
            <a:endParaRPr lang="zh-CN" altLang="en-US" sz="2800" b="1" kern="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046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标题 1"/>
          <p:cNvSpPr txBox="1"/>
          <p:nvPr/>
        </p:nvSpPr>
        <p:spPr>
          <a:xfrm>
            <a:off x="1635575" y="206205"/>
            <a:ext cx="943102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</a:p>
        </p:txBody>
      </p:sp>
      <p:sp>
        <p:nvSpPr>
          <p:cNvPr id="24" name="矩形 23"/>
          <p:cNvSpPr/>
          <p:nvPr/>
        </p:nvSpPr>
        <p:spPr>
          <a:xfrm>
            <a:off x="228600" y="3960041"/>
            <a:ext cx="4800600" cy="1326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400" b="1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《学术规范与学术伦理》（文科）</a:t>
            </a:r>
            <a:endParaRPr lang="en-US" altLang="zh-CN" sz="2400" b="1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600" b="1" kern="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课程安排</a:t>
            </a:r>
            <a:endParaRPr lang="zh-CN" altLang="en-US" sz="2600" b="1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1521275" y="471318"/>
            <a:ext cx="4939030" cy="58293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四</a:t>
            </a:r>
            <a:r>
              <a:rPr lang="zh-CN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、课程学习</a:t>
            </a:r>
            <a:r>
              <a:rPr lang="zh-CN" altLang="en-US" sz="3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（公共课）</a:t>
            </a:r>
          </a:p>
        </p:txBody>
      </p:sp>
      <p:sp>
        <p:nvSpPr>
          <p:cNvPr id="13" name="矩形 12"/>
          <p:cNvSpPr/>
          <p:nvPr/>
        </p:nvSpPr>
        <p:spPr>
          <a:xfrm>
            <a:off x="386715" y="3011170"/>
            <a:ext cx="48412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zh-CN" altLang="en-US" sz="2800" b="1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本学期</a:t>
            </a:r>
            <a:r>
              <a:rPr lang="zh-CN" altLang="en-US" sz="28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公共选修课</a:t>
            </a:r>
            <a:r>
              <a:rPr lang="en-US" altLang="zh-CN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I</a:t>
            </a:r>
            <a:r>
              <a:rPr lang="zh-CN" altLang="en-US" sz="2800" b="1" kern="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特别</a:t>
            </a:r>
            <a:r>
              <a:rPr lang="zh-CN" altLang="en-US" sz="2800" b="1" kern="0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推荐</a:t>
            </a:r>
            <a:endParaRPr lang="zh-CN" altLang="en-US" sz="2800" b="1" kern="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3" name="表格 2"/>
          <p:cNvGraphicFramePr/>
          <p:nvPr>
            <p:extLst>
              <p:ext uri="{D42A27DB-BD31-4B8C-83A1-F6EECF244321}">
                <p14:modId xmlns:p14="http://schemas.microsoft.com/office/powerpoint/2010/main" val="3808688602"/>
              </p:ext>
            </p:extLst>
          </p:nvPr>
        </p:nvGraphicFramePr>
        <p:xfrm>
          <a:off x="5140032" y="1293822"/>
          <a:ext cx="6697883" cy="51490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2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5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6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43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7361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125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时间</a:t>
                      </a:r>
                      <a:endParaRPr lang="en-US" altLang="en-US" sz="125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讲题</a:t>
                      </a:r>
                      <a:endParaRPr lang="en-US" altLang="en-US" sz="125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授课人</a:t>
                      </a:r>
                      <a:endParaRPr lang="en-US" altLang="en-US" sz="125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备注</a:t>
                      </a:r>
                      <a:endParaRPr lang="en-US" altLang="en-US" sz="125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16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09/9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课程的目的、设计与组织实施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萧延中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政治学系（课程主持人</a:t>
                      </a:r>
                      <a:r>
                        <a:rPr lang="en-US" sz="1250" b="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1250" b="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7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16/9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哲学视野中的“学术规范”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童世骏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哲学系、校党委书记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23/9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人文研究中的规范与伦理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沈志华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历史系、校学术委员会主任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253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07/10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华东师大的学脉师传与社会声誉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汤涛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校档案馆馆长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696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14/10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人文研究中的若干问题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杨国荣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哲学系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354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21/10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史学研究的基本规矩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杨奎松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历史学系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393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28/10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韦伯《以学术为志业》解读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刘擎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政治学系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04/11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陈寅恪《吾国学术之现状及清华之职责》解读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胡晓明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中文系、校图书馆馆长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2388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11/11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郊外研讨课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萧</a:t>
                      </a:r>
                      <a:r>
                        <a:rPr lang="zh-CN" altLang="en-US" sz="1250" b="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延中</a:t>
                      </a:r>
                      <a:endParaRPr lang="en-US" altLang="en-US" sz="1250" b="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667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zh-CN" sz="1250" b="0" dirty="0" err="1" smtClean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政治学系（课程主持人</a:t>
                      </a:r>
                      <a:r>
                        <a:rPr lang="en-US" altLang="zh-CN" sz="1250" b="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1250" b="0" dirty="0" smtClean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258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125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16/11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道德文明与社会科学研究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文军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社会发展学院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18/11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学术研究与意识形态的联系与区别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胡范铸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校国家话语生态中心主任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254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25/11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科学范式与人文研究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姜进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历史学系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669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30/11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咬定青山不放松：一个人的问学史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朱国华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中文系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253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13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02/12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从编辑角度谈学术规范与伦理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胡键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《社会科学》杂志主编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594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09/12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青年教授师生对话：我们的学术经验历程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葛四友、唐小兵、刘文瑾、于晶、田雷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文、史、哲、政、法青年教授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7393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16/12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学术规范与伦理的案列分析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萧延中</a:t>
                      </a:r>
                      <a:endParaRPr lang="en-US" altLang="en-US" sz="125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5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125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28600" y="5919212"/>
            <a:ext cx="4740388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>
                <a:solidFill>
                  <a:srgbClr val="0070C0"/>
                </a:solidFill>
              </a:rPr>
              <a:t>周一</a:t>
            </a:r>
            <a:r>
              <a:rPr lang="zh-CN" altLang="en-US" sz="1200" b="1" dirty="0">
                <a:solidFill>
                  <a:srgbClr val="0070C0"/>
                </a:solidFill>
              </a:rPr>
              <a:t>晚</a:t>
            </a:r>
            <a:r>
              <a:rPr lang="zh-CN" altLang="en-US" sz="1200" b="1" dirty="0" smtClean="0">
                <a:solidFill>
                  <a:srgbClr val="0070C0"/>
                </a:solidFill>
              </a:rPr>
              <a:t>6</a:t>
            </a:r>
            <a:r>
              <a:rPr lang="en-US" altLang="zh-CN" sz="1200" b="1" dirty="0" smtClean="0">
                <a:solidFill>
                  <a:srgbClr val="0070C0"/>
                </a:solidFill>
              </a:rPr>
              <a:t>:</a:t>
            </a:r>
            <a:r>
              <a:rPr lang="zh-CN" altLang="en-US" sz="1200" b="1" dirty="0" smtClean="0">
                <a:solidFill>
                  <a:srgbClr val="0070C0"/>
                </a:solidFill>
              </a:rPr>
              <a:t>00</a:t>
            </a:r>
            <a:r>
              <a:rPr lang="zh-CN" altLang="en-US" sz="1200" b="1" dirty="0">
                <a:solidFill>
                  <a:srgbClr val="0070C0"/>
                </a:solidFill>
              </a:rPr>
              <a:t>-8:</a:t>
            </a:r>
            <a:r>
              <a:rPr lang="zh-CN" altLang="en-US" sz="1200" b="1" dirty="0" smtClean="0">
                <a:solidFill>
                  <a:srgbClr val="0070C0"/>
                </a:solidFill>
              </a:rPr>
              <a:t>00</a:t>
            </a:r>
            <a:r>
              <a:rPr lang="zh-CN" altLang="en-US" sz="1200" b="1" dirty="0" smtClean="0">
                <a:solidFill>
                  <a:prstClr val="black"/>
                </a:solidFill>
              </a:rPr>
              <a:t>（第</a:t>
            </a:r>
            <a:r>
              <a:rPr lang="en-US" altLang="zh-CN" sz="1200" b="1" dirty="0" smtClean="0">
                <a:solidFill>
                  <a:srgbClr val="0070C0"/>
                </a:solidFill>
              </a:rPr>
              <a:t>2</a:t>
            </a:r>
            <a:r>
              <a:rPr lang="zh-CN" altLang="en-US" sz="1200" b="1" dirty="0" smtClean="0">
                <a:solidFill>
                  <a:prstClr val="black"/>
                </a:solidFill>
              </a:rPr>
              <a:t>周</a:t>
            </a:r>
            <a:r>
              <a:rPr lang="zh-CN" altLang="en-US" sz="1200" b="1" dirty="0">
                <a:solidFill>
                  <a:prstClr val="black"/>
                </a:solidFill>
              </a:rPr>
              <a:t>开始</a:t>
            </a:r>
            <a:r>
              <a:rPr lang="zh-CN" altLang="en-US" sz="1200" b="1" dirty="0" smtClean="0">
                <a:solidFill>
                  <a:prstClr val="black"/>
                </a:solidFill>
              </a:rPr>
              <a:t>），</a:t>
            </a:r>
            <a:r>
              <a:rPr lang="zh-CN" altLang="en-US" sz="1200" b="1" dirty="0" smtClean="0">
                <a:solidFill>
                  <a:srgbClr val="0070C0"/>
                </a:solidFill>
              </a:rPr>
              <a:t>闵行一</a:t>
            </a:r>
            <a:r>
              <a:rPr lang="zh-CN" altLang="en-US" sz="1200" b="1" dirty="0">
                <a:solidFill>
                  <a:srgbClr val="0070C0"/>
                </a:solidFill>
              </a:rPr>
              <a:t>教214、110</a:t>
            </a:r>
            <a:r>
              <a:rPr lang="zh-CN" altLang="en-US" sz="1200" b="1" dirty="0" smtClean="0">
                <a:solidFill>
                  <a:prstClr val="black"/>
                </a:solidFill>
              </a:rPr>
              <a:t>教室（详另见）</a:t>
            </a:r>
            <a:endParaRPr lang="zh-CN" alt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99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41" name="内容占位符 2"/>
          <p:cNvSpPr txBox="1"/>
          <p:nvPr/>
        </p:nvSpPr>
        <p:spPr>
          <a:xfrm>
            <a:off x="485140" y="3689546"/>
            <a:ext cx="11221720" cy="226051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535" indent="-216535" algn="l" defTabSz="866775" rtl="0" eaLnBrk="1" latinLnBrk="0" hangingPunct="1">
              <a:lnSpc>
                <a:spcPct val="90000"/>
              </a:lnSpc>
              <a:spcBef>
                <a:spcPts val="950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4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94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01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2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42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49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20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90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342900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Ø"/>
            </a:pPr>
            <a:r>
              <a:rPr lang="zh-CN" altLang="zh-CN" sz="24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选课路径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公共数据库（学号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密码）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→ </a:t>
            </a:r>
            <a:r>
              <a:rPr lang="zh-CN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研究生培养新系统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→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培养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→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选课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→ 点击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选课途径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公共课、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公选课、专业课、跨选课）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→ </a:t>
            </a:r>
            <a:r>
              <a:rPr lang="zh-CN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查看可选课程信息</a:t>
            </a:r>
            <a:r>
              <a:rPr lang="zh-CN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，进行选课。</a:t>
            </a:r>
            <a:endParaRPr lang="en-US" altLang="zh-CN" sz="200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详</a:t>
            </a:r>
            <a:r>
              <a:rPr lang="zh-CN" altLang="zh-CN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请参考《2019-2020学年第一学期华东师范大学学术学位研究生选课指南》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（已发院系）</a:t>
            </a:r>
            <a:endParaRPr lang="en-US" altLang="zh-CN" sz="2000" dirty="0">
              <a:solidFill>
                <a:prstClr val="black"/>
              </a:solidFill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1547650" y="444402"/>
            <a:ext cx="5277485" cy="58293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四</a:t>
            </a:r>
            <a:r>
              <a:rPr lang="zh-CN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、课程学习</a:t>
            </a:r>
            <a:r>
              <a:rPr lang="zh-CN" altLang="en-US" sz="3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（选课要求）</a:t>
            </a:r>
          </a:p>
        </p:txBody>
      </p:sp>
      <p:sp>
        <p:nvSpPr>
          <p:cNvPr id="3" name="矩形 2"/>
          <p:cNvSpPr/>
          <p:nvPr/>
        </p:nvSpPr>
        <p:spPr>
          <a:xfrm>
            <a:off x="3552090" y="1180340"/>
            <a:ext cx="8502163" cy="2491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6410" indent="-342900" algn="r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选课</a:t>
            </a:r>
            <a:r>
              <a:rPr lang="zh-CN" altLang="zh-CN" sz="24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时间</a:t>
            </a:r>
            <a:endParaRPr lang="zh-CN" altLang="zh-CN" sz="24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60045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选课一般安排在当学期前后</a:t>
            </a:r>
            <a:r>
              <a:rPr lang="zh-CN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两周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</a:t>
            </a:r>
            <a:r>
              <a:rPr lang="zh-CN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四周为试听和调整（含退课）时段。</a:t>
            </a:r>
          </a:p>
          <a:p>
            <a:pPr marL="360045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本学期选课时间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：</a:t>
            </a:r>
            <a:r>
              <a:rPr lang="en-US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9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月</a:t>
            </a:r>
            <a:r>
              <a:rPr lang="en-US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日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9:00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至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12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日</a:t>
            </a:r>
            <a:r>
              <a:rPr lang="en-US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24:00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  <a:p>
            <a:pPr marL="360045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研究生需在规定时间内按要求完成选课。</a:t>
            </a:r>
            <a:r>
              <a:rPr lang="zh-CN" altLang="zh-CN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未经选课者，不得参加课程学习和考核，成绩不予记载。</a:t>
            </a:r>
            <a:endParaRPr lang="zh-CN" alt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48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Rectangle 2"/>
          <p:cNvSpPr txBox="1"/>
          <p:nvPr/>
        </p:nvSpPr>
        <p:spPr>
          <a:xfrm>
            <a:off x="1556444" y="418218"/>
            <a:ext cx="5273480" cy="72834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4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四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、课程</a:t>
            </a:r>
            <a:r>
              <a:rPr lang="zh-CN" altLang="en-US" sz="4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学习</a:t>
            </a:r>
            <a:r>
              <a:rPr lang="zh-CN" altLang="en-US" sz="3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zh-CN" altLang="en-US" sz="3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修读</a:t>
            </a:r>
            <a:r>
              <a:rPr lang="zh-CN" altLang="en-US" sz="3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规定）</a:t>
            </a:r>
          </a:p>
        </p:txBody>
      </p:sp>
      <p:sp>
        <p:nvSpPr>
          <p:cNvPr id="41" name="内容占位符 2"/>
          <p:cNvSpPr txBox="1"/>
          <p:nvPr/>
        </p:nvSpPr>
        <p:spPr>
          <a:xfrm>
            <a:off x="1151793" y="2265903"/>
            <a:ext cx="10577146" cy="33260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535" indent="-216535" algn="l" defTabSz="866775" rtl="0" eaLnBrk="1" latinLnBrk="0" hangingPunct="1">
              <a:lnSpc>
                <a:spcPct val="90000"/>
              </a:lnSpc>
              <a:spcBef>
                <a:spcPts val="950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4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94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01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2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42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49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20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90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主要内容：</a:t>
            </a:r>
            <a:endParaRPr lang="en-US" altLang="zh-CN" sz="2000" b="1" dirty="0" smtClean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、根据所在学科专业培养方案要求和个人培养计划，每学期在规定时间内按要求完成选课。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未经选课者，不得参加课程学习和考核，成绩不予记载。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000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按时参加课程学习，独立完成课程考试、论文、作业及调研报告，严格遵守学术规范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marL="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en-US" altLang="zh-CN" sz="2000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完成课程各教学环节并通过考核，方可获得学分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marL="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000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缺课学时数累计超过教学规定总学时数三分之一（含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），</a:t>
            </a:r>
            <a:r>
              <a:rPr lang="en-US" altLang="zh-CN" sz="2000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或抽查考勤累计缺课三次以上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（含）者，不得参加该课程考核，成绩记为“不合格(F)”。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767754" y="1281048"/>
            <a:ext cx="60970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华东师范大学研究生课程学习和成绩管理规定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2019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</a:rPr>
              <a:t>年修订）</a:t>
            </a:r>
            <a:r>
              <a:rPr lang="zh-CN" altLang="en-US" sz="2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22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华师研【2019】349号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200" dirty="0"/>
          </a:p>
        </p:txBody>
      </p:sp>
      <p:sp>
        <p:nvSpPr>
          <p:cNvPr id="4" name="矩形 3"/>
          <p:cNvSpPr/>
          <p:nvPr/>
        </p:nvSpPr>
        <p:spPr>
          <a:xfrm>
            <a:off x="1222132" y="5856952"/>
            <a:ext cx="50291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详细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内容，请查阅</a:t>
            </a:r>
            <a:r>
              <a:rPr lang="en-US" altLang="zh-CN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研究生手册</a:t>
            </a:r>
            <a:r>
              <a:rPr lang="en-US" altLang="zh-CN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2019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3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41" name="内容占位符 2"/>
          <p:cNvSpPr txBox="1"/>
          <p:nvPr/>
        </p:nvSpPr>
        <p:spPr>
          <a:xfrm>
            <a:off x="645669" y="3995355"/>
            <a:ext cx="10476599" cy="225083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535" indent="-216535" algn="l" defTabSz="866775" rtl="0" eaLnBrk="1" latinLnBrk="0" hangingPunct="1">
              <a:lnSpc>
                <a:spcPct val="90000"/>
              </a:lnSpc>
              <a:spcBef>
                <a:spcPts val="950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4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94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01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2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42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49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20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90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9144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1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、关于补考</a:t>
            </a:r>
            <a:endParaRPr lang="en-US" altLang="zh-CN" sz="20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成绩不及格但达到40分及以上者，公共课可申请补考一次，专业课是否安排补考由院系决定。补考成绩按“及格”或“不及格”记载。补考不及格的，应重修。</a:t>
            </a:r>
            <a:endParaRPr lang="en-US" altLang="zh-CN" sz="180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defTabSz="9144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18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、成绩记载</a:t>
            </a:r>
            <a:endParaRPr lang="en-US" altLang="zh-CN" sz="20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课程成绩真实、完整地记录于成绩单中，并归入研究生个人档案。 </a:t>
            </a:r>
          </a:p>
        </p:txBody>
      </p:sp>
      <p:sp>
        <p:nvSpPr>
          <p:cNvPr id="10" name="Rectangle 2"/>
          <p:cNvSpPr txBox="1"/>
          <p:nvPr/>
        </p:nvSpPr>
        <p:spPr>
          <a:xfrm>
            <a:off x="1512483" y="349784"/>
            <a:ext cx="5273480" cy="72834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四、课程</a:t>
            </a:r>
            <a:r>
              <a:rPr lang="zh-CN" altLang="en-US" sz="4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学习</a:t>
            </a:r>
            <a:r>
              <a:rPr lang="zh-CN" altLang="en-US" sz="3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zh-CN" altLang="en-US" sz="3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修读</a:t>
            </a:r>
            <a:r>
              <a:rPr lang="zh-CN" altLang="en-US" sz="3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规定）</a:t>
            </a:r>
          </a:p>
        </p:txBody>
      </p:sp>
      <p:sp>
        <p:nvSpPr>
          <p:cNvPr id="4" name="矩形 3"/>
          <p:cNvSpPr/>
          <p:nvPr/>
        </p:nvSpPr>
        <p:spPr>
          <a:xfrm>
            <a:off x="3516923" y="1711230"/>
            <a:ext cx="820322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、关于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缓考</a:t>
            </a:r>
            <a:endParaRPr lang="en-US" altLang="zh-CN" sz="20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</a:t>
            </a:r>
            <a:r>
              <a:rPr lang="en-US" altLang="zh-CN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课程考试时间冲突，或参加重要比赛、科研考察、学术会议；生病，或突发事件</a:t>
            </a:r>
            <a:r>
              <a:rPr lang="en-US" altLang="zh-CN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，不能按时参加课程考试的，可申请缓考</a:t>
            </a:r>
            <a:r>
              <a:rPr lang="zh-CN" altLang="en-US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未办理缓考手续或未经批准擅自不参加考核者，视为旷考，成绩记为“不合格（F）”。考试迟到超过30分钟者，不得入场，按旷考论处。</a:t>
            </a:r>
            <a:endParaRPr lang="en-US" altLang="zh-CN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708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41" name="内容占位符 2"/>
          <p:cNvSpPr txBox="1"/>
          <p:nvPr/>
        </p:nvSpPr>
        <p:spPr>
          <a:xfrm>
            <a:off x="883062" y="2561908"/>
            <a:ext cx="10590900" cy="304653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535" indent="-216535" algn="l" defTabSz="866775" rtl="0" eaLnBrk="1" latinLnBrk="0" hangingPunct="1">
              <a:lnSpc>
                <a:spcPct val="90000"/>
              </a:lnSpc>
              <a:spcBef>
                <a:spcPts val="950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4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94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01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2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42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49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20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90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、成绩异议处理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en-US" altLang="zh-CN" sz="200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研究生本人如对成绩有异议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可在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下学期第3周前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00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向开课单位提出申请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开课单位在2周内完成复核。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、校外修读课程成绩认定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：经学校批准，研究生参加国家、学校、院系等对外交流项目，在校外所修读的课程，可按规定，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进行成绩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认定和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学分转换。</a:t>
            </a:r>
            <a:endParaRPr lang="en-US" altLang="zh-CN" sz="200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、提前修读课程成绩认定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：研究生正式入学前，经批准，选修我校研究生课程且成绩合格的，可在入学后两周内提出申请，经培养单位和研究生院审核同意后，予以认定学分。</a:t>
            </a:r>
            <a:r>
              <a:rPr lang="zh-CN" altLang="en-US" sz="2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24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Rectangle 2"/>
          <p:cNvSpPr txBox="1"/>
          <p:nvPr/>
        </p:nvSpPr>
        <p:spPr>
          <a:xfrm>
            <a:off x="1505145" y="348370"/>
            <a:ext cx="5424805" cy="72834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4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四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、课程</a:t>
            </a:r>
            <a:r>
              <a:rPr lang="zh-CN" altLang="en-US" sz="4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学习</a:t>
            </a:r>
            <a:r>
              <a:rPr lang="zh-CN" altLang="en-US" sz="3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zh-CN" altLang="en-US" sz="3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修读</a:t>
            </a:r>
            <a:r>
              <a:rPr lang="zh-CN" altLang="en-US" sz="3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规定）</a:t>
            </a:r>
          </a:p>
        </p:txBody>
      </p:sp>
    </p:spTree>
    <p:extLst>
      <p:ext uri="{BB962C8B-B14F-4D97-AF65-F5344CB8AC3E}">
        <p14:creationId xmlns:p14="http://schemas.microsoft.com/office/powerpoint/2010/main" val="291076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669" y="-67377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Rectangle 2"/>
          <p:cNvSpPr txBox="1">
            <a:spLocks/>
          </p:cNvSpPr>
          <p:nvPr/>
        </p:nvSpPr>
        <p:spPr>
          <a:xfrm>
            <a:off x="1424353" y="288047"/>
            <a:ext cx="6936612" cy="86374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3600" b="1" kern="0" dirty="0" smtClean="0">
                <a:solidFill>
                  <a:srgbClr val="FFFF00"/>
                </a:solidFill>
              </a:rPr>
              <a:t> 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五、培养环节与考核要求</a:t>
            </a:r>
            <a:endParaRPr lang="zh-CN" altLang="zh-CN" sz="4000" b="0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4" name="副标题 5"/>
          <p:cNvSpPr txBox="1">
            <a:spLocks/>
          </p:cNvSpPr>
          <p:nvPr/>
        </p:nvSpPr>
        <p:spPr bwMode="auto">
          <a:xfrm>
            <a:off x="449733" y="1714220"/>
            <a:ext cx="11503124" cy="523778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en-US" altLang="zh-CN" sz="2800" b="1" kern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6" name="图示 5"/>
          <p:cNvGraphicFramePr/>
          <p:nvPr>
            <p:extLst>
              <p:ext uri="{D42A27DB-BD31-4B8C-83A1-F6EECF244321}">
                <p14:modId xmlns:p14="http://schemas.microsoft.com/office/powerpoint/2010/main" val="42835789"/>
              </p:ext>
            </p:extLst>
          </p:nvPr>
        </p:nvGraphicFramePr>
        <p:xfrm>
          <a:off x="5435458" y="1391974"/>
          <a:ext cx="7385484" cy="4745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616787" y="2850120"/>
            <a:ext cx="56886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    1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培养环节考核是博士生过程管理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</a:rPr>
              <a:t>、提高培养质量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的重要抓手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</a:rPr>
              <a:t>。在资格考试、开题报告等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环节，</a:t>
            </a:r>
            <a:r>
              <a:rPr lang="zh-CN" altLang="en-US" sz="2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实行</a:t>
            </a:r>
            <a:r>
              <a:rPr lang="zh-CN" altLang="en-US" sz="2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分流</a:t>
            </a:r>
            <a:r>
              <a:rPr lang="zh-CN" altLang="en-US" sz="2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淘汰制度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2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各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院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系</a:t>
            </a:r>
            <a:r>
              <a:rPr lang="zh-CN" altLang="zh-CN" sz="2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制定</a:t>
            </a:r>
            <a:r>
              <a:rPr lang="zh-CN" altLang="zh-CN" sz="2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考核方案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2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明确考核内容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2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公布实施细则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，严格分流淘汰，淘汰比例由各分委会自行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确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定。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en-US" sz="2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384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669" y="-67377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Rectangle 2"/>
          <p:cNvSpPr txBox="1">
            <a:spLocks/>
          </p:cNvSpPr>
          <p:nvPr/>
        </p:nvSpPr>
        <p:spPr>
          <a:xfrm>
            <a:off x="1540332" y="334407"/>
            <a:ext cx="5915544" cy="7350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五、培养</a:t>
            </a:r>
            <a:r>
              <a:rPr lang="zh-CN" altLang="en-US" sz="4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环节与考核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要求</a:t>
            </a:r>
            <a:endParaRPr lang="zh-CN" altLang="zh-CN" sz="4000" b="0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4" name="副标题 5"/>
          <p:cNvSpPr txBox="1">
            <a:spLocks/>
          </p:cNvSpPr>
          <p:nvPr/>
        </p:nvSpPr>
        <p:spPr bwMode="auto">
          <a:xfrm>
            <a:off x="449733" y="1714220"/>
            <a:ext cx="11503124" cy="523778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en-US" altLang="zh-CN" sz="2800" b="1" kern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723320"/>
              </p:ext>
            </p:extLst>
          </p:nvPr>
        </p:nvGraphicFramePr>
        <p:xfrm>
          <a:off x="1220531" y="1788316"/>
          <a:ext cx="10358938" cy="479407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496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6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4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20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057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dirty="0" smtClean="0">
                          <a:latin typeface="楷体" pitchFamily="49" charset="-122"/>
                          <a:ea typeface="楷体" pitchFamily="49" charset="-122"/>
                        </a:rPr>
                        <a:t>考核内容</a:t>
                      </a:r>
                      <a:endParaRPr lang="zh-CN" altLang="en-US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dirty="0" smtClean="0">
                          <a:latin typeface="楷体" pitchFamily="49" charset="-122"/>
                          <a:ea typeface="楷体" pitchFamily="49" charset="-122"/>
                        </a:rPr>
                        <a:t>考试时间</a:t>
                      </a:r>
                      <a:endParaRPr lang="zh-CN" altLang="en-US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dirty="0" smtClean="0">
                          <a:latin typeface="楷体" pitchFamily="49" charset="-122"/>
                          <a:ea typeface="楷体" pitchFamily="49" charset="-122"/>
                        </a:rPr>
                        <a:t>考核形式</a:t>
                      </a:r>
                      <a:endParaRPr lang="zh-CN" altLang="en-US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dirty="0" smtClean="0">
                          <a:latin typeface="楷体" pitchFamily="49" charset="-122"/>
                          <a:ea typeface="楷体" pitchFamily="49" charset="-122"/>
                        </a:rPr>
                        <a:t>结果说明</a:t>
                      </a:r>
                      <a:endParaRPr lang="zh-CN" altLang="en-US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90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年度报告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每学年末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根据各院系细则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成绩如实记载；未通过者，申请第二次考核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92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资格考核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普博生、硕博连读生：第三学期；</a:t>
                      </a:r>
                      <a:endParaRPr lang="en-US" altLang="zh-CN" sz="1600" dirty="0" smtClean="0">
                        <a:latin typeface="楷体" pitchFamily="49" charset="-122"/>
                        <a:ea typeface="楷体" pitchFamily="49" charset="-122"/>
                      </a:endParaRPr>
                    </a:p>
                    <a:p>
                      <a:pPr marL="0" marR="0" lvl="0" indent="0" algn="l" defTabSz="867015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本科直博生：第五学期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考试与面试相结合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未通过者，普博生按肄业处理；</a:t>
                      </a: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硕博连读生和本科直博生可转为硕士培养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980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开题报告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867015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普博生、硕博连读生：第二学年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结束前完成；</a:t>
                      </a:r>
                    </a:p>
                    <a:p>
                      <a:pPr marL="0" marR="0" lvl="0" indent="0" algn="l" defTabSz="867015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本科直博生：第三学年结束前完成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口头汇报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未通过者，</a:t>
                      </a:r>
                      <a:r>
                        <a:rPr lang="en-US" altLang="zh-CN" sz="1600" dirty="0" smtClean="0">
                          <a:latin typeface="楷体" pitchFamily="49" charset="-122"/>
                          <a:ea typeface="楷体" pitchFamily="49" charset="-122"/>
                        </a:rPr>
                        <a:t>3</a:t>
                      </a: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个月后第二次开题；第二次未通过者，按肄业处理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01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学术活动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预答辩前完成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根据各院系细则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90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论文预答辩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盲审前</a:t>
                      </a:r>
                      <a:r>
                        <a:rPr lang="en-US" altLang="zh-CN" sz="1600" dirty="0" smtClean="0">
                          <a:latin typeface="楷体" pitchFamily="49" charset="-122"/>
                          <a:ea typeface="楷体" pitchFamily="49" charset="-122"/>
                        </a:rPr>
                        <a:t>1</a:t>
                      </a: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个月完成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答辩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未通过者，进行第二次预答辩；</a:t>
                      </a:r>
                      <a:r>
                        <a:rPr lang="en-US" altLang="zh-CN" sz="1600" dirty="0" smtClean="0">
                          <a:latin typeface="楷体" pitchFamily="49" charset="-122"/>
                          <a:ea typeface="楷体" pitchFamily="49" charset="-122"/>
                        </a:rPr>
                        <a:t>2</a:t>
                      </a: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次间隔时间不少于</a:t>
                      </a:r>
                      <a:r>
                        <a:rPr lang="en-US" altLang="zh-CN" sz="1600" dirty="0" smtClean="0">
                          <a:latin typeface="楷体" pitchFamily="49" charset="-122"/>
                          <a:ea typeface="楷体" pitchFamily="49" charset="-122"/>
                        </a:rPr>
                        <a:t>3</a:t>
                      </a:r>
                      <a:r>
                        <a:rPr lang="zh-CN" altLang="en-US" sz="1600" dirty="0" smtClean="0">
                          <a:latin typeface="楷体" pitchFamily="49" charset="-122"/>
                          <a:ea typeface="楷体" pitchFamily="49" charset="-122"/>
                        </a:rPr>
                        <a:t>个月</a:t>
                      </a:r>
                      <a:endParaRPr lang="zh-CN" altLang="en-US" sz="16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902">
                <a:tc>
                  <a:txBody>
                    <a:bodyPr/>
                    <a:lstStyle/>
                    <a:p>
                      <a:pPr marL="0" algn="l" defTabSz="867015" rtl="0" eaLnBrk="1" latinLnBrk="0" hangingPunct="1">
                        <a:lnSpc>
                          <a:spcPct val="120000"/>
                        </a:lnSpc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  <a:cs typeface="+mn-cs"/>
                        </a:rPr>
                        <a:t>科研成果审核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867015" rtl="0" eaLnBrk="1" latinLnBrk="0" hangingPunct="1">
                        <a:lnSpc>
                          <a:spcPct val="120000"/>
                        </a:lnSpc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  <a:cs typeface="+mn-cs"/>
                        </a:rPr>
                        <a:t>盲审前完成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867015" rtl="0" eaLnBrk="1" latinLnBrk="0" hangingPunct="1">
                        <a:lnSpc>
                          <a:spcPct val="120000"/>
                        </a:lnSpc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  <a:cs typeface="+mn-cs"/>
                        </a:rPr>
                        <a:t>提交发表论文，各院系审核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867015" rtl="0" eaLnBrk="1" latinLnBrk="0" hangingPunct="1">
                        <a:lnSpc>
                          <a:spcPct val="120000"/>
                        </a:lnSpc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  <a:cs typeface="+mn-cs"/>
                        </a:rPr>
                        <a:t>未通过者，不能申请学位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Rectangle 2"/>
          <p:cNvSpPr txBox="1">
            <a:spLocks/>
          </p:cNvSpPr>
          <p:nvPr/>
        </p:nvSpPr>
        <p:spPr>
          <a:xfrm>
            <a:off x="1635574" y="461212"/>
            <a:ext cx="3631017" cy="71695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六、科研训练</a:t>
            </a:r>
            <a:endParaRPr lang="zh-CN" altLang="zh-CN" sz="4000" b="0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2" name="内容占位符 2"/>
          <p:cNvSpPr txBox="1">
            <a:spLocks/>
          </p:cNvSpPr>
          <p:nvPr/>
        </p:nvSpPr>
        <p:spPr>
          <a:xfrm>
            <a:off x="1635574" y="2117856"/>
            <a:ext cx="10111404" cy="391116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1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、学校设立专项经费，支持博士生科研创新：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   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（</a:t>
            </a:r>
            <a:r>
              <a:rPr lang="en-US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1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）博士生科研能力提升计划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：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每年开展博士生科研项目立项评审，资助博士生进行科学研究，鼓励博士生发表高水平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科研成果；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）未来科学家</a:t>
            </a:r>
            <a:r>
              <a:rPr lang="en-US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优秀学者培育项目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：经院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系推荐、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学校评审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，选拔具有远大学术抱负和志向、学术发展潜力突出的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博士生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进行重点培养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，为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所在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领域培育优秀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后备人才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2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博士生</a:t>
            </a:r>
            <a:r>
              <a:rPr lang="zh-CN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在导师或导师组的指导下，通过独立开展科研或参加导师的科研课题等方式，提高科学研究、学术创新、学术鉴别、学术交流等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能力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412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4" name="矩形 3"/>
          <p:cNvSpPr/>
          <p:nvPr/>
        </p:nvSpPr>
        <p:spPr>
          <a:xfrm>
            <a:off x="3936460" y="1841217"/>
            <a:ext cx="7898423" cy="2104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研究生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教育是培养高层次创新人才的主要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途径，是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实施创新驱动发展和建设创新型国家的重要基石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。学校围绕 “双一流”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建设，全面落实“立德树人”的根本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任务，坚持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走内涵式发展道路，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以</a:t>
            </a:r>
            <a:r>
              <a:rPr lang="zh-CN" altLang="zh-CN" b="1" dirty="0" smtClean="0">
                <a:solidFill>
                  <a:srgbClr val="C00000"/>
                </a:solidFill>
                <a:latin typeface="宋体" pitchFamily="2" charset="-122"/>
                <a:ea typeface="宋体" pitchFamily="2" charset="-122"/>
              </a:rPr>
              <a:t>服务</a:t>
            </a:r>
            <a:r>
              <a:rPr lang="zh-CN" altLang="zh-CN" b="1" dirty="0">
                <a:solidFill>
                  <a:srgbClr val="C00000"/>
                </a:solidFill>
                <a:latin typeface="宋体" pitchFamily="2" charset="-122"/>
                <a:ea typeface="宋体" pitchFamily="2" charset="-122"/>
              </a:rPr>
              <a:t>需求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、</a:t>
            </a:r>
            <a:r>
              <a:rPr lang="zh-CN" altLang="zh-CN" b="1" dirty="0">
                <a:solidFill>
                  <a:srgbClr val="C00000"/>
                </a:solidFill>
                <a:latin typeface="宋体" pitchFamily="2" charset="-122"/>
                <a:ea typeface="宋体" pitchFamily="2" charset="-122"/>
              </a:rPr>
              <a:t>提高</a:t>
            </a:r>
            <a:r>
              <a:rPr lang="zh-CN" altLang="zh-CN" b="1" dirty="0" smtClean="0">
                <a:solidFill>
                  <a:srgbClr val="C00000"/>
                </a:solidFill>
                <a:latin typeface="宋体" pitchFamily="2" charset="-122"/>
                <a:ea typeface="宋体" pitchFamily="2" charset="-122"/>
              </a:rPr>
              <a:t>质量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、</a:t>
            </a:r>
            <a:r>
              <a:rPr lang="zh-CN" altLang="zh-CN" b="1" dirty="0" smtClean="0">
                <a:solidFill>
                  <a:srgbClr val="C00000"/>
                </a:solidFill>
                <a:latin typeface="宋体" pitchFamily="2" charset="-122"/>
                <a:ea typeface="宋体" pitchFamily="2" charset="-122"/>
              </a:rPr>
              <a:t>追求卓越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为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主线，以培养拔尖创新人才和高层次应用人才为目标，稳步推进研究生教育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高质量创新发展，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加快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构建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具有华东师范大学特色的一流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研究生教育体系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。</a:t>
            </a:r>
          </a:p>
        </p:txBody>
      </p:sp>
      <p:sp>
        <p:nvSpPr>
          <p:cNvPr id="12" name="标题 1"/>
          <p:cNvSpPr txBox="1"/>
          <p:nvPr/>
        </p:nvSpPr>
        <p:spPr>
          <a:xfrm>
            <a:off x="1635576" y="342900"/>
            <a:ext cx="1731878" cy="71574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zh-CN"/>
            </a:defPPr>
            <a:lvl1pPr defTabSz="866775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defRPr>
            </a:lvl1pPr>
          </a:lstStyle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723499" y="473857"/>
            <a:ext cx="1210588" cy="6506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6775">
              <a:lnSpc>
                <a:spcPct val="90000"/>
              </a:lnSpc>
              <a:spcBef>
                <a:spcPct val="0"/>
              </a:spcBef>
            </a:pP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概述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27706" y="3883729"/>
            <a:ext cx="3100755" cy="2173278"/>
            <a:chOff x="730534" y="2723838"/>
            <a:chExt cx="3100755" cy="2173278"/>
          </a:xfrm>
        </p:grpSpPr>
        <p:cxnSp>
          <p:nvCxnSpPr>
            <p:cNvPr id="15" name="直接连接符 43"/>
            <p:cNvCxnSpPr/>
            <p:nvPr/>
          </p:nvCxnSpPr>
          <p:spPr>
            <a:xfrm>
              <a:off x="781232" y="2860582"/>
              <a:ext cx="3050057" cy="19163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直接连接符 45"/>
            <p:cNvCxnSpPr>
              <a:stCxn id="21" idx="2"/>
            </p:cNvCxnSpPr>
            <p:nvPr/>
          </p:nvCxnSpPr>
          <p:spPr>
            <a:xfrm>
              <a:off x="838534" y="2939838"/>
              <a:ext cx="0" cy="1957278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矩形 20"/>
            <p:cNvSpPr/>
            <p:nvPr/>
          </p:nvSpPr>
          <p:spPr>
            <a:xfrm>
              <a:off x="730534" y="2723838"/>
              <a:ext cx="216000" cy="2160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883062" y="4024565"/>
            <a:ext cx="53812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 smtClean="0">
                <a:latin typeface="宋体" pitchFamily="2" charset="-122"/>
                <a:ea typeface="宋体" pitchFamily="2" charset="-122"/>
              </a:rPr>
              <a:t>◆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聚焦学术成长，构建一流研究生培养机制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dirty="0">
                <a:latin typeface="宋体" pitchFamily="2" charset="-122"/>
                <a:ea typeface="宋体" pitchFamily="2" charset="-122"/>
              </a:rPr>
              <a:t>◆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 聚焦课程质量，深化研究生课程体系改革</a:t>
            </a:r>
          </a:p>
          <a:p>
            <a:pPr>
              <a:lnSpc>
                <a:spcPct val="150000"/>
              </a:lnSpc>
            </a:pPr>
            <a:r>
              <a:rPr lang="zh-CN" altLang="zh-CN" sz="2000" dirty="0">
                <a:latin typeface="宋体" pitchFamily="2" charset="-122"/>
                <a:ea typeface="宋体" pitchFamily="2" charset="-122"/>
              </a:rPr>
              <a:t>◆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 聚焦能力提升，强化研究生科研创新培养</a:t>
            </a:r>
          </a:p>
          <a:p>
            <a:pPr>
              <a:lnSpc>
                <a:spcPct val="150000"/>
              </a:lnSpc>
            </a:pPr>
            <a:r>
              <a:rPr lang="zh-CN" altLang="zh-CN" sz="2000" dirty="0">
                <a:latin typeface="宋体" pitchFamily="2" charset="-122"/>
                <a:ea typeface="宋体" pitchFamily="2" charset="-122"/>
              </a:rPr>
              <a:t>◆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 聚焦学术前沿，打造全方位学术交流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平台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3616302" y="1682525"/>
            <a:ext cx="3268513" cy="2347529"/>
            <a:chOff x="626375" y="2723838"/>
            <a:chExt cx="3268513" cy="2347529"/>
          </a:xfrm>
        </p:grpSpPr>
        <p:cxnSp>
          <p:nvCxnSpPr>
            <p:cNvPr id="23" name="直接连接符 43"/>
            <p:cNvCxnSpPr/>
            <p:nvPr/>
          </p:nvCxnSpPr>
          <p:spPr>
            <a:xfrm>
              <a:off x="626375" y="2831838"/>
              <a:ext cx="3268513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直接连接符 45"/>
            <p:cNvCxnSpPr/>
            <p:nvPr/>
          </p:nvCxnSpPr>
          <p:spPr>
            <a:xfrm>
              <a:off x="838534" y="2862135"/>
              <a:ext cx="0" cy="2209232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5" name="矩形 24"/>
            <p:cNvSpPr/>
            <p:nvPr/>
          </p:nvSpPr>
          <p:spPr>
            <a:xfrm>
              <a:off x="730534" y="2723838"/>
              <a:ext cx="216000" cy="2160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042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Rectangle 2"/>
          <p:cNvSpPr txBox="1">
            <a:spLocks/>
          </p:cNvSpPr>
          <p:nvPr/>
        </p:nvSpPr>
        <p:spPr>
          <a:xfrm>
            <a:off x="1556444" y="405879"/>
            <a:ext cx="4888209" cy="86269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七、科研成果要求</a:t>
            </a:r>
            <a:endParaRPr lang="zh-CN" altLang="zh-CN" sz="4000" b="0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2" name="内容占位符 2"/>
          <p:cNvSpPr txBox="1">
            <a:spLocks/>
          </p:cNvSpPr>
          <p:nvPr/>
        </p:nvSpPr>
        <p:spPr>
          <a:xfrm>
            <a:off x="690850" y="3825880"/>
            <a:ext cx="10844657" cy="23756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200" b="1" dirty="0" smtClean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zh-CN" sz="2200" b="1" dirty="0" smtClean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文科博士生</a:t>
            </a:r>
            <a:r>
              <a:rPr lang="zh-CN" altLang="en-US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须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满足下列条件之一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方可申请</a:t>
            </a:r>
            <a:r>
              <a:rPr lang="zh-CN" altLang="en-US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学位）</a:t>
            </a:r>
            <a:endParaRPr lang="en-US" altLang="zh-CN" sz="1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）本人为第一作者，或导师为第一作者、本人为第二作者，在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SSCI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A&amp;HCI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收录期刊或文科一级</a:t>
            </a:r>
            <a:r>
              <a:rPr lang="zh-CN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学科</a:t>
            </a:r>
            <a:endParaRPr lang="en-US" altLang="zh-CN" sz="1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权威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期刊（以我校人文与社会科学研究院公布的目录为准）发表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篇学术论文</a:t>
            </a:r>
            <a:r>
              <a:rPr lang="zh-CN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1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）发表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篇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CSSCI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期刊论文（含扩展版和集刊）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其中至少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篇为第一作者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另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篇导师可为第一作者</a:t>
            </a:r>
            <a:r>
              <a:rPr lang="en-US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博士生</a:t>
            </a:r>
            <a:r>
              <a:rPr lang="zh-CN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为第二作者</a:t>
            </a:r>
            <a:r>
              <a:rPr lang="zh-CN" altLang="zh-CN" sz="1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1800" dirty="0"/>
          </a:p>
        </p:txBody>
      </p:sp>
      <p:sp>
        <p:nvSpPr>
          <p:cNvPr id="3" name="矩形 2"/>
          <p:cNvSpPr/>
          <p:nvPr/>
        </p:nvSpPr>
        <p:spPr>
          <a:xfrm>
            <a:off x="4756637" y="1563723"/>
            <a:ext cx="69195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学校鼓励博士生在高水平学术刊物上发表论文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各院系和分委会应根据本学科特点，制定多元评价指标，提出不低于学校基本要求的科研成果要求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，作为本学科博士生科研成果要求。</a:t>
            </a:r>
            <a:r>
              <a:rPr lang="zh-CN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博士生在读期间发表科研成果达到规定要求后，方能提出学位申请</a:t>
            </a:r>
            <a:r>
              <a:rPr lang="zh-CN" altLang="zh-CN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21515" y="3318049"/>
            <a:ext cx="4065787" cy="481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学校对论文发表的基本要求如下：</a:t>
            </a:r>
            <a:endParaRPr lang="zh-CN" altLang="zh-CN" sz="20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798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副标题 5"/>
          <p:cNvSpPr txBox="1">
            <a:spLocks/>
          </p:cNvSpPr>
          <p:nvPr/>
        </p:nvSpPr>
        <p:spPr>
          <a:xfrm>
            <a:off x="1140212" y="2350361"/>
            <a:ext cx="10349018" cy="37256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200" b="1" dirty="0" smtClean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200" b="1" dirty="0" smtClean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zh-CN" sz="2200" b="1" dirty="0" smtClean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理工科</a:t>
            </a:r>
            <a:r>
              <a:rPr lang="zh-CN" altLang="en-US" sz="2200" b="1" dirty="0" smtClean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博士</a:t>
            </a:r>
            <a:r>
              <a:rPr lang="zh-CN" altLang="zh-CN" sz="2200" b="1" dirty="0" smtClean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满足下列条件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方可申请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学位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本人</a:t>
            </a:r>
            <a:r>
              <a:rPr lang="zh-CN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为第一作者在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SCI</a:t>
            </a:r>
            <a:r>
              <a:rPr lang="zh-CN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SCIE</a:t>
            </a:r>
            <a:r>
              <a:rPr lang="zh-CN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收录期刊上发表（或在线发表）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篇学术论文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  <a:defRPr/>
            </a:pPr>
            <a:r>
              <a:rPr lang="en-US" altLang="zh-CN" sz="2200" b="1" dirty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200" b="1" dirty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、港澳台与留学</a:t>
            </a:r>
            <a:r>
              <a:rPr lang="zh-CN" altLang="zh-CN" sz="2200" b="1" dirty="0">
                <a:solidFill>
                  <a:srgbClr val="0099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博士生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（申请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学位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时须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达到的最低要求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  <a:defRPr/>
            </a:pPr>
            <a:r>
              <a:rPr lang="en-US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以第一作者，我校为第一完成单位公开发表</a:t>
            </a:r>
            <a:r>
              <a:rPr lang="en-US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篇学术论文或以第一作者，我校为第一完成</a:t>
            </a:r>
            <a:endParaRPr lang="en-US" altLang="zh-CN" sz="2000" kern="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  <a:defRPr/>
            </a:pPr>
            <a:r>
              <a:rPr lang="en-US" altLang="zh-CN" sz="2000" kern="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单位，在</a:t>
            </a:r>
            <a:r>
              <a:rPr lang="en-US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A&amp;HCI</a:t>
            </a:r>
            <a:r>
              <a:rPr lang="zh-CN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SSCI</a:t>
            </a:r>
            <a:r>
              <a:rPr lang="zh-CN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SCI/SCIE</a:t>
            </a:r>
            <a:r>
              <a:rPr lang="zh-CN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收录期刊发表</a:t>
            </a:r>
            <a:r>
              <a:rPr lang="en-US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zh-CN" sz="20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篇学术论文。</a:t>
            </a:r>
            <a:endParaRPr lang="en-US" altLang="zh-CN" sz="2000" kern="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zh-CN" sz="10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以上论文</a:t>
            </a:r>
            <a:r>
              <a:rPr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通讯作者</a:t>
            </a:r>
            <a:r>
              <a:rPr lang="zh-CN" altLang="zh-CN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的第一署名单位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必须为华东师范大学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endParaRPr lang="en-US" altLang="zh-CN" sz="2000" kern="0" dirty="0" smtClean="0">
              <a:ea typeface="楷体" panose="02010609060101010101" pitchFamily="49" charset="-122"/>
            </a:endParaRPr>
          </a:p>
          <a:p>
            <a:pPr marL="0" indent="0">
              <a:buNone/>
            </a:pPr>
            <a:endParaRPr lang="en-US" altLang="zh-CN" sz="2000" b="1" dirty="0" smtClean="0">
              <a:ea typeface="楷体" panose="02010609060101010101" pitchFamily="49" charset="-122"/>
            </a:endParaRPr>
          </a:p>
        </p:txBody>
      </p:sp>
      <p:sp>
        <p:nvSpPr>
          <p:cNvPr id="9" name="Rectangle 2"/>
          <p:cNvSpPr txBox="1">
            <a:spLocks/>
          </p:cNvSpPr>
          <p:nvPr/>
        </p:nvSpPr>
        <p:spPr>
          <a:xfrm>
            <a:off x="1547445" y="400979"/>
            <a:ext cx="4778385" cy="74202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七、科研成果要求</a:t>
            </a:r>
            <a:endParaRPr lang="zh-CN" altLang="zh-CN" sz="4000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eaLnBrk="1" hangingPunct="1"/>
            <a:endParaRPr lang="zh-CN" altLang="zh-CN" sz="4000" b="0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04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0" y="-78064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内容占位符 2"/>
          <p:cNvSpPr txBox="1"/>
          <p:nvPr/>
        </p:nvSpPr>
        <p:spPr>
          <a:xfrm>
            <a:off x="1076157" y="2483655"/>
            <a:ext cx="10767081" cy="3495099"/>
          </a:xfrm>
          <a:prstGeom prst="rect">
            <a:avLst/>
          </a:prstGeom>
        </p:spPr>
        <p:txBody>
          <a:bodyPr/>
          <a:lstStyle>
            <a:lvl1pPr marL="216535" indent="-216535" algn="l" defTabSz="866775" rtl="0" eaLnBrk="1" latinLnBrk="0" hangingPunct="1">
              <a:lnSpc>
                <a:spcPct val="90000"/>
              </a:lnSpc>
              <a:spcBef>
                <a:spcPts val="950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4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94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01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2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42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49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20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90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构建多层次、全覆盖的学术交流平台，为研究生开阔学术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视野、开展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交流对话、促进全面成才提供有力支持：</a:t>
            </a:r>
            <a:endParaRPr lang="zh-CN" altLang="en-US" sz="200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学术论坛、暑期学校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、学术沙龙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联合培养（中法联培等）、海外研修（含国家公派、学校出境访学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A/B/C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类）、学术会议（列入目录范围的，可享受资助）</a:t>
            </a:r>
            <a:endParaRPr lang="en-US" altLang="zh-CN" sz="200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学术</a:t>
            </a:r>
            <a:r>
              <a:rPr lang="zh-CN" altLang="en-US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讲座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</a:t>
            </a:r>
            <a:endParaRPr lang="en-US" altLang="zh-CN" sz="200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详请关注：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研究生院网站</a:t>
            </a:r>
            <a:r>
              <a:rPr lang="zh-CN" altLang="en-US" sz="2000" b="1" dirty="0">
                <a:solidFill>
                  <a:prstClr val="black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（</a:t>
            </a:r>
            <a:r>
              <a:rPr lang="en-US" altLang="zh-CN" sz="2000" b="1" dirty="0">
                <a:solidFill>
                  <a:srgbClr val="00B05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http://www.yjsy.ecnu.edu.cn/</a:t>
            </a:r>
            <a:r>
              <a:rPr lang="zh-CN" altLang="en-US" sz="2000" b="1" dirty="0">
                <a:solidFill>
                  <a:prstClr val="black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）</a:t>
            </a:r>
            <a:endParaRPr lang="en-US" altLang="zh-CN" sz="2000" kern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1635240" y="340236"/>
            <a:ext cx="3525511" cy="64788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八、学术交流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59011" y="1441316"/>
            <a:ext cx="6799384" cy="637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“学术交流计划</a:t>
            </a:r>
            <a:r>
              <a:rPr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（学术学位研究生）</a:t>
            </a:r>
            <a:endParaRPr lang="en-US" altLang="zh-CN" sz="2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747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669" y="0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12" name="标题 1"/>
          <p:cNvSpPr txBox="1"/>
          <p:nvPr/>
        </p:nvSpPr>
        <p:spPr>
          <a:xfrm>
            <a:off x="1565236" y="476143"/>
            <a:ext cx="3578266" cy="65228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九</a:t>
            </a: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、学科竞赛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6" name="图片 3"/>
          <p:cNvPicPr>
            <a:picLocks noChangeAspect="1"/>
          </p:cNvPicPr>
          <p:nvPr/>
        </p:nvPicPr>
        <p:blipFill>
          <a:blip r:embed="rId4"/>
          <a:srcRect t="38718"/>
          <a:stretch>
            <a:fillRect/>
          </a:stretch>
        </p:blipFill>
        <p:spPr>
          <a:xfrm>
            <a:off x="7506063" y="2646485"/>
            <a:ext cx="4166081" cy="167612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" name="图片 4"/>
          <p:cNvPicPr>
            <a:picLocks noChangeAspect="1"/>
          </p:cNvPicPr>
          <p:nvPr/>
        </p:nvPicPr>
        <p:blipFill rotWithShape="1">
          <a:blip r:embed="rId5"/>
          <a:srcRect t="32487"/>
          <a:stretch>
            <a:fillRect/>
          </a:stretch>
        </p:blipFill>
        <p:spPr>
          <a:xfrm>
            <a:off x="7506063" y="4517399"/>
            <a:ext cx="4166081" cy="18368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矩形 24"/>
          <p:cNvSpPr/>
          <p:nvPr/>
        </p:nvSpPr>
        <p:spPr>
          <a:xfrm>
            <a:off x="798050" y="2599495"/>
            <a:ext cx="6191835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中国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研究生电子设计竞赛</a:t>
            </a:r>
            <a:endParaRPr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中国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研究生创“芯”大赛</a:t>
            </a:r>
          </a:p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、中国研究生数学建模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竞赛</a:t>
            </a:r>
            <a:endParaRPr lang="en-US" altLang="zh-CN" sz="20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、中国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研究生公共管理案例大赛</a:t>
            </a:r>
          </a:p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、中国 </a:t>
            </a:r>
            <a:r>
              <a:rPr lang="en-US" altLang="zh-CN" sz="2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MPAcc</a:t>
            </a:r>
            <a:r>
              <a:rPr lang="en-US" altLang="zh-CN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学生案例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大赛</a:t>
            </a:r>
            <a:endParaRPr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648808" y="1131734"/>
            <a:ext cx="8023337" cy="1198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中国研究生</a:t>
            </a:r>
            <a:r>
              <a:rPr lang="zh-CN" altLang="en-US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创新实践系列十大主题</a:t>
            </a:r>
            <a:r>
              <a:rPr lang="zh-CN" altLang="en-US" sz="2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赛事</a:t>
            </a:r>
            <a:endParaRPr lang="en-US" altLang="zh-CN" sz="2600" b="1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50000"/>
              </a:lnSpc>
              <a:defRPr/>
            </a:pP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全国“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互联网</a:t>
            </a:r>
            <a:r>
              <a:rPr lang="en-US" altLang="zh-CN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”、挑战杯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等国内、国际重要赛事</a:t>
            </a:r>
            <a:endParaRPr lang="zh-CN" altLang="en-US" sz="26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98051" y="4949051"/>
            <a:ext cx="57610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defRPr/>
            </a:pP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支持研究生积极参加重大学科竞赛，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2000" b="1" kern="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获奖学生（含团队）给予奖励（由学校认定）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。部分获奖，</a:t>
            </a:r>
            <a:r>
              <a:rPr lang="zh-CN" altLang="en-US" sz="2000" b="1" kern="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可享受上海落户加分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000" kern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053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12" name="标题 1"/>
          <p:cNvSpPr txBox="1"/>
          <p:nvPr/>
        </p:nvSpPr>
        <p:spPr>
          <a:xfrm>
            <a:off x="1635575" y="406268"/>
            <a:ext cx="3690928" cy="83569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九、学科竞赛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883062" y="2673448"/>
            <a:ext cx="5715209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、中国研究生智慧城市技术与创意设计大赛</a:t>
            </a:r>
          </a:p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、中国研究生移动终端应用设计创新大赛</a:t>
            </a:r>
            <a:endParaRPr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、中国研究生未来飞行器创新大赛</a:t>
            </a:r>
            <a:endParaRPr lang="en-US" altLang="zh-CN" sz="20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中国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石油工程设计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大赛</a:t>
            </a:r>
            <a:endParaRPr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base" hangingPunct="0">
              <a:lnSpc>
                <a:spcPts val="3200"/>
              </a:lnSpc>
              <a:defRPr/>
            </a:pPr>
            <a:r>
              <a:rPr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10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</a:t>
            </a:r>
            <a:r>
              <a:rPr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中国</a:t>
            </a: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研究生石油装备创新设计大赛 </a:t>
            </a:r>
          </a:p>
          <a:p>
            <a:pPr eaLnBrk="0" fontAlgn="base" hangingPunct="0">
              <a:lnSpc>
                <a:spcPts val="3200"/>
              </a:lnSpc>
              <a:defRPr/>
            </a:pPr>
            <a:r>
              <a:rPr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</a:p>
          <a:p>
            <a:pPr eaLnBrk="0" fontAlgn="base" hangingPunct="0">
              <a:lnSpc>
                <a:spcPts val="3200"/>
              </a:lnSpc>
              <a:defRPr/>
            </a:pPr>
            <a:endParaRPr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eaLnBrk="0" fontAlgn="base" hangingPunct="0">
              <a:lnSpc>
                <a:spcPts val="3200"/>
              </a:lnSpc>
              <a:defRPr/>
            </a:pPr>
            <a:endParaRPr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13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9" y="3403814"/>
            <a:ext cx="4475163" cy="2808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矩形 13"/>
          <p:cNvSpPr/>
          <p:nvPr/>
        </p:nvSpPr>
        <p:spPr>
          <a:xfrm>
            <a:off x="3760135" y="1281048"/>
            <a:ext cx="8023337" cy="1198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中国研究生</a:t>
            </a:r>
            <a:r>
              <a:rPr lang="zh-CN" altLang="en-US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创新实践系列十大主题</a:t>
            </a:r>
            <a:r>
              <a:rPr lang="zh-CN" altLang="en-US" sz="2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赛事</a:t>
            </a:r>
            <a:endParaRPr lang="en-US" altLang="zh-CN" sz="2600" b="1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50000"/>
              </a:lnSpc>
              <a:defRPr/>
            </a:pP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全国“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互联网</a:t>
            </a:r>
            <a:r>
              <a:rPr lang="en-US" altLang="zh-CN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”、挑战杯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等国内、国际重要赛事</a:t>
            </a:r>
            <a:endParaRPr lang="zh-CN" altLang="en-US" sz="26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98051" y="4949051"/>
            <a:ext cx="57610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defRPr/>
            </a:pP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支持研究生积极参加重大学科竞赛，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2000" b="1" kern="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获奖学生（含团队）给予奖励（由学校认定）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。部分获奖，</a:t>
            </a:r>
            <a:r>
              <a:rPr lang="zh-CN" altLang="en-US" sz="2000" b="1" kern="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可享受上海落户加分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000" kern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570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14" name="矩形 13"/>
          <p:cNvSpPr/>
          <p:nvPr/>
        </p:nvSpPr>
        <p:spPr>
          <a:xfrm>
            <a:off x="4333462" y="1404140"/>
            <a:ext cx="748517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研究生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zh-CN" altLang="en-US" sz="2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互联网</a:t>
            </a:r>
            <a:r>
              <a:rPr lang="en-US" altLang="zh-CN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”、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中国研究生</a:t>
            </a:r>
            <a:r>
              <a:rPr lang="zh-CN" altLang="en-US" sz="2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创新</a:t>
            </a:r>
            <a:r>
              <a:rPr lang="zh-CN" altLang="en-US" sz="2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实践</a:t>
            </a:r>
            <a:endParaRPr lang="en-US" altLang="zh-CN" sz="2600" b="1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defRPr/>
            </a:pPr>
            <a:r>
              <a:rPr lang="zh-CN" altLang="en-US" sz="2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系列大赛等</a:t>
            </a:r>
            <a:r>
              <a:rPr lang="zh-CN" altLang="en-US" sz="2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重大赛事</a:t>
            </a:r>
            <a:endParaRPr lang="en-US" altLang="zh-CN" sz="2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defRPr/>
            </a:pPr>
            <a:r>
              <a:rPr lang="zh-CN" altLang="en-US" sz="2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主要获奖（</a:t>
            </a:r>
            <a:r>
              <a:rPr lang="en-US" altLang="zh-CN" sz="2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2018</a:t>
            </a:r>
            <a:r>
              <a:rPr lang="zh-CN" altLang="en-US" sz="2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2600" b="1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7070" y="2580136"/>
            <a:ext cx="8033227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、第四届中国“互联网</a:t>
            </a:r>
            <a:r>
              <a:rPr lang="en-US" altLang="zh-CN" sz="2000" dirty="0">
                <a:latin typeface="楷体" pitchFamily="49" charset="-122"/>
                <a:ea typeface="楷体" pitchFamily="49" charset="-122"/>
              </a:rPr>
              <a:t>+”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大学生创新创业大赛：</a:t>
            </a:r>
            <a:endParaRPr lang="en-US" altLang="zh-CN" sz="2000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>
                <a:latin typeface="楷体" pitchFamily="49" charset="-122"/>
                <a:ea typeface="楷体" pitchFamily="49" charset="-122"/>
              </a:rPr>
              <a:t>  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全国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总决赛金奖</a:t>
            </a:r>
            <a:r>
              <a:rPr lang="en-US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项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（</a:t>
            </a:r>
            <a:r>
              <a:rPr lang="zh-CN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部属师范大学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迄今</a:t>
            </a:r>
            <a:r>
              <a:rPr lang="zh-CN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唯一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）、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银奖</a:t>
            </a:r>
            <a:r>
              <a:rPr lang="en-US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项；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“创青春”全国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大学生创业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大赛：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全国总决赛金奖</a:t>
            </a:r>
            <a:r>
              <a:rPr lang="en-US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项、银奖</a:t>
            </a:r>
            <a:r>
              <a:rPr lang="en-US" altLang="zh-CN" sz="2000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项、铜奖</a:t>
            </a:r>
            <a:r>
              <a:rPr lang="en-US" altLang="zh-CN" sz="2000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项；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中国</a:t>
            </a:r>
            <a:r>
              <a:rPr lang="zh-CN" altLang="zh-CN" sz="2000" dirty="0">
                <a:latin typeface="楷体" pitchFamily="49" charset="-122"/>
                <a:ea typeface="楷体" pitchFamily="49" charset="-122"/>
              </a:rPr>
              <a:t>研究生电子设计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竞赛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：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全国</a:t>
            </a:r>
            <a:r>
              <a:rPr lang="zh-CN" altLang="zh-CN" sz="2000" b="1" dirty="0" smtClean="0">
                <a:latin typeface="楷体" pitchFamily="49" charset="-122"/>
                <a:ea typeface="楷体" pitchFamily="49" charset="-122"/>
              </a:rPr>
              <a:t>一等奖</a:t>
            </a:r>
            <a:r>
              <a:rPr lang="en-US" altLang="zh-CN" sz="2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zh-CN" sz="2000" b="1" dirty="0" smtClean="0">
                <a:latin typeface="楷体" pitchFamily="49" charset="-122"/>
                <a:ea typeface="楷体" pitchFamily="49" charset="-122"/>
              </a:rPr>
              <a:t>项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（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连续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年</a:t>
            </a:r>
            <a:r>
              <a:rPr lang="zh-CN" altLang="zh-CN" sz="2000" dirty="0">
                <a:latin typeface="楷体" pitchFamily="49" charset="-122"/>
                <a:ea typeface="楷体" pitchFamily="49" charset="-122"/>
              </a:rPr>
              <a:t>斩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获</a:t>
            </a:r>
            <a:r>
              <a:rPr lang="zh-CN" altLang="zh-CN" sz="2000" dirty="0">
                <a:latin typeface="楷体" pitchFamily="49" charset="-122"/>
                <a:ea typeface="楷体" pitchFamily="49" charset="-122"/>
              </a:rPr>
              <a:t>该赛事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全国一等奖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）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；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中国</a:t>
            </a:r>
            <a:r>
              <a:rPr lang="zh-CN" altLang="zh-CN" sz="2000" dirty="0">
                <a:latin typeface="楷体" pitchFamily="49" charset="-122"/>
                <a:ea typeface="楷体" pitchFamily="49" charset="-122"/>
              </a:rPr>
              <a:t>研究生创“芯”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大赛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：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全国</a:t>
            </a:r>
            <a:r>
              <a:rPr lang="zh-CN" altLang="zh-CN" sz="2000" b="1" dirty="0">
                <a:latin typeface="楷体" pitchFamily="49" charset="-122"/>
                <a:ea typeface="楷体" pitchFamily="49" charset="-122"/>
              </a:rPr>
              <a:t>特等奖</a:t>
            </a:r>
            <a:r>
              <a:rPr lang="en-US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项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二等奖</a:t>
            </a:r>
            <a:r>
              <a:rPr lang="en-US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项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三等奖</a:t>
            </a:r>
            <a:r>
              <a:rPr lang="en-US" altLang="zh-CN" sz="2000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zh-CN" sz="2000" dirty="0">
                <a:latin typeface="楷体" pitchFamily="49" charset="-122"/>
                <a:ea typeface="楷体" pitchFamily="49" charset="-122"/>
              </a:rPr>
              <a:t>项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；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中国研究生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数学建模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竞赛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：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全国</a:t>
            </a:r>
            <a:r>
              <a:rPr lang="zh-CN" altLang="zh-CN" sz="2000" b="1" dirty="0">
                <a:latin typeface="楷体" pitchFamily="49" charset="-122"/>
                <a:ea typeface="楷体" pitchFamily="49" charset="-122"/>
              </a:rPr>
              <a:t>一等奖</a:t>
            </a:r>
            <a:r>
              <a:rPr lang="en-US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zh-CN" sz="2000" dirty="0">
                <a:latin typeface="楷体" pitchFamily="49" charset="-122"/>
                <a:ea typeface="楷体" pitchFamily="49" charset="-122"/>
              </a:rPr>
              <a:t>项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、二等奖</a:t>
            </a:r>
            <a:r>
              <a:rPr lang="en-US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32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项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；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2800"/>
              </a:lnSpc>
            </a:pP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6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、中国研究生公共管理案例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大赛：全国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一等奖</a:t>
            </a:r>
            <a:r>
              <a:rPr lang="en-US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000" dirty="0">
                <a:latin typeface="楷体" pitchFamily="49" charset="-122"/>
                <a:ea typeface="楷体" pitchFamily="49" charset="-122"/>
              </a:rPr>
              <a:t>项。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794" y="2979908"/>
            <a:ext cx="2047006" cy="1511853"/>
          </a:xfrm>
          <a:prstGeom prst="rect">
            <a:avLst/>
          </a:prstGeom>
        </p:spPr>
      </p:pic>
      <p:pic>
        <p:nvPicPr>
          <p:cNvPr id="21" name="图片 2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388" y="2896019"/>
            <a:ext cx="2198252" cy="1679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AA67044-7A24-4B24-9B57-E9668D4B0A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3" t="12241" r="13579" b="22186"/>
          <a:stretch/>
        </p:blipFill>
        <p:spPr>
          <a:xfrm>
            <a:off x="8450297" y="4546735"/>
            <a:ext cx="2771006" cy="1778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标题 1"/>
          <p:cNvSpPr txBox="1"/>
          <p:nvPr/>
        </p:nvSpPr>
        <p:spPr>
          <a:xfrm>
            <a:off x="1635909" y="479450"/>
            <a:ext cx="3578266" cy="65228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九</a:t>
            </a: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、学科竞赛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198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9" name="内容占位符 2"/>
          <p:cNvSpPr txBox="1"/>
          <p:nvPr/>
        </p:nvSpPr>
        <p:spPr>
          <a:xfrm>
            <a:off x="1072662" y="2410415"/>
            <a:ext cx="10304584" cy="3037546"/>
          </a:xfrm>
          <a:prstGeom prst="rect">
            <a:avLst/>
          </a:prstGeom>
        </p:spPr>
        <p:txBody>
          <a:bodyPr/>
          <a:lstStyle>
            <a:lvl1pPr marL="216535" indent="-216535" algn="l" defTabSz="866775" rtl="0" eaLnBrk="1" latinLnBrk="0" hangingPunct="1">
              <a:lnSpc>
                <a:spcPct val="90000"/>
              </a:lnSpc>
              <a:spcBef>
                <a:spcPts val="950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4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94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01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2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42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49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20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90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1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、研究生院、创新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创业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学院、各院系（学部）协同合作，通过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双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创课程、科研训练、学科竞赛、双创基地、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创业指导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、政策激励等多措并举，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汇聚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全校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力量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合力营造氛围</a:t>
            </a:r>
            <a:r>
              <a:rPr lang="zh-CN" altLang="en-US" sz="2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构建双创教育</a:t>
            </a:r>
            <a:r>
              <a:rPr lang="zh-CN" altLang="en-US" sz="2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平台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，推进研究生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创新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创业教育；</a:t>
            </a:r>
            <a:endParaRPr lang="en-US" altLang="zh-CN" sz="220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2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、鼓励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研究生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积极参与创新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创业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实践，实施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创新创业学分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制度；</a:t>
            </a:r>
            <a:endParaRPr lang="en-US" altLang="zh-CN" sz="22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3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、着力</a:t>
            </a:r>
            <a:r>
              <a:rPr lang="zh-CN" altLang="en-US" sz="2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培育研究生</a:t>
            </a:r>
            <a:r>
              <a:rPr lang="zh-CN" altLang="en-US" sz="2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创新</a:t>
            </a:r>
            <a:r>
              <a:rPr lang="zh-CN" altLang="en-US" sz="2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创业优秀成果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，凡成效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显著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的，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积极推荐参加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全国“互联网</a:t>
            </a:r>
            <a:r>
              <a:rPr lang="en-US" altLang="zh-CN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”创新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创业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大赛、上海市</a:t>
            </a:r>
            <a:r>
              <a:rPr lang="zh-CN" altLang="en-US" sz="2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科创基金研究生双创培养</a:t>
            </a:r>
            <a:r>
              <a:rPr lang="zh-CN" altLang="en-US" sz="22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计划。</a:t>
            </a:r>
            <a:endParaRPr lang="en-US" altLang="zh-CN" sz="2200" kern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Rectangle 2"/>
          <p:cNvSpPr txBox="1"/>
          <p:nvPr/>
        </p:nvSpPr>
        <p:spPr>
          <a:xfrm>
            <a:off x="1556444" y="401556"/>
            <a:ext cx="3736731" cy="87949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36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十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、创新创业</a:t>
            </a:r>
            <a:endParaRPr lang="zh-CN" altLang="zh-CN" sz="4000" b="1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49266" y="5785460"/>
            <a:ext cx="10800938" cy="637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altLang="zh-CN" sz="2800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862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9" name="内容占位符 2"/>
          <p:cNvSpPr txBox="1">
            <a:spLocks/>
          </p:cNvSpPr>
          <p:nvPr/>
        </p:nvSpPr>
        <p:spPr>
          <a:xfrm>
            <a:off x="1312346" y="2407309"/>
            <a:ext cx="10179199" cy="349233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博士学位论文是综合衡量博士生培养质量和学术水平的重要标志，应在导师</a:t>
            </a:r>
            <a:endParaRPr lang="en-US" altLang="zh-CN" sz="2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指导下，由博士生独立完成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博士学位论文应体现前沿性与创新性，应以作者的创造性研究成果为主体，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反</a:t>
            </a:r>
            <a:endParaRPr lang="en-US" altLang="zh-CN" sz="2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映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作者已具有独立从事科学研究工作的能力，以及在本学科上的坚实宽广的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理</a:t>
            </a:r>
            <a:endParaRPr lang="en-US" altLang="zh-CN" sz="2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论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基础和系统深入的专业知识</a:t>
            </a:r>
            <a:r>
              <a:rPr lang="zh-CN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zh-CN" sz="2200" dirty="0">
                <a:latin typeface="楷体" panose="02010609060101010101" pitchFamily="49" charset="-122"/>
                <a:ea typeface="楷体" panose="02010609060101010101" pitchFamily="49" charset="-122"/>
              </a:rPr>
              <a:t>博士生在学期间一般用至少两年的时间完成学位论文。</a:t>
            </a:r>
            <a:endParaRPr lang="en-US" altLang="zh-CN" sz="2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Rectangle 2"/>
          <p:cNvSpPr txBox="1">
            <a:spLocks/>
          </p:cNvSpPr>
          <p:nvPr/>
        </p:nvSpPr>
        <p:spPr>
          <a:xfrm>
            <a:off x="1556445" y="465582"/>
            <a:ext cx="4228894" cy="81546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十一、学位论文</a:t>
            </a:r>
            <a:endParaRPr lang="zh-CN" altLang="zh-CN" sz="4000" b="1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837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内容占位符 2"/>
          <p:cNvSpPr txBox="1"/>
          <p:nvPr/>
        </p:nvSpPr>
        <p:spPr>
          <a:xfrm>
            <a:off x="8191166" y="5185241"/>
            <a:ext cx="4000500" cy="5011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535" indent="-216535" algn="l" defTabSz="866775" rtl="0" eaLnBrk="1" latinLnBrk="0" hangingPunct="1">
              <a:lnSpc>
                <a:spcPct val="90000"/>
              </a:lnSpc>
              <a:spcBef>
                <a:spcPts val="950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4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94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01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2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42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49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20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90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华文仿宋" panose="02010600040101010101" pitchFamily="2" charset="-122"/>
              </a:rPr>
              <a:t>网站</a:t>
            </a:r>
            <a:r>
              <a:rPr lang="zh-CN" altLang="en-US" sz="2000" b="1" dirty="0" smtClean="0">
                <a:solidFill>
                  <a:srgbClr val="0070C0"/>
                </a:solidFill>
                <a:latin typeface="华文仿宋" panose="02010600040101010101" pitchFamily="2" charset="-122"/>
              </a:rPr>
              <a:t>：</a:t>
            </a:r>
            <a:r>
              <a:rPr lang="en-US" altLang="zh-CN" sz="1800" b="1" dirty="0" smtClean="0">
                <a:solidFill>
                  <a:srgbClr val="C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http</a:t>
            </a:r>
            <a:r>
              <a:rPr lang="en-US" altLang="zh-CN" sz="1800" b="1" dirty="0">
                <a:solidFill>
                  <a:srgbClr val="C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://www.yjsy.ecnu.edu.cn</a:t>
            </a:r>
            <a:r>
              <a:rPr lang="en-US" altLang="zh-CN" sz="1800" b="1" dirty="0" smtClean="0">
                <a:solidFill>
                  <a:srgbClr val="C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/</a:t>
            </a:r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6729" y="2239252"/>
            <a:ext cx="6136686" cy="37942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标题 1"/>
          <p:cNvSpPr txBox="1"/>
          <p:nvPr/>
        </p:nvSpPr>
        <p:spPr>
          <a:xfrm>
            <a:off x="1706052" y="439513"/>
            <a:ext cx="2680447" cy="66421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研究生院</a:t>
            </a:r>
            <a:endParaRPr lang="zh-CN" altLang="en-US" b="1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2" name="内容占位符 2"/>
          <p:cNvSpPr txBox="1"/>
          <p:nvPr/>
        </p:nvSpPr>
        <p:spPr>
          <a:xfrm>
            <a:off x="8106508" y="1276940"/>
            <a:ext cx="4000500" cy="119526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535" indent="-216535" algn="l" defTabSz="866775" rtl="0" eaLnBrk="1" latinLnBrk="0" hangingPunct="1">
              <a:lnSpc>
                <a:spcPct val="90000"/>
              </a:lnSpc>
              <a:spcBef>
                <a:spcPts val="950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4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94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01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2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42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49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200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905" indent="-216535" algn="l" defTabSz="86677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0070C0"/>
                </a:solidFill>
                <a:latin typeface="华文仿宋" panose="02010600040101010101" pitchFamily="2" charset="-122"/>
              </a:rPr>
              <a:t>微信</a:t>
            </a:r>
            <a:r>
              <a:rPr lang="zh-CN" altLang="en-US" sz="2000" b="1" dirty="0" smtClean="0">
                <a:solidFill>
                  <a:srgbClr val="0070C0"/>
                </a:solidFill>
                <a:latin typeface="华文仿宋" panose="02010600040101010101" pitchFamily="2" charset="-122"/>
              </a:rPr>
              <a:t>公众号：</a:t>
            </a:r>
            <a:r>
              <a:rPr lang="en-US" altLang="zh-CN" sz="1900" b="1" dirty="0" smtClean="0">
                <a:solidFill>
                  <a:srgbClr val="C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ECNU_GRAD_EDU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altLang="zh-CN" sz="2000" b="1" dirty="0" smtClean="0">
                <a:latin typeface="宋体" panose="02010600030101010101" pitchFamily="2" charset="-122"/>
                <a:ea typeface="宋体" panose="02010600030101010101" pitchFamily="2" charset="-122"/>
                <a:cs typeface="Arial Unicode MS" pitchFamily="34" charset="-122"/>
              </a:rPr>
              <a:t>(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  <a:cs typeface="Arial Unicode MS" pitchFamily="34" charset="-122"/>
              </a:rPr>
              <a:t>华东师范大学研究生教育）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  <a:cs typeface="Arial Unicode MS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033" y="2479764"/>
            <a:ext cx="245745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99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35" name="标题 1"/>
          <p:cNvSpPr txBox="1"/>
          <p:nvPr/>
        </p:nvSpPr>
        <p:spPr>
          <a:xfrm>
            <a:off x="1635575" y="462243"/>
            <a:ext cx="2351728" cy="60452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三点期望</a:t>
            </a:r>
            <a:endParaRPr lang="en-US" altLang="zh-CN" sz="4000" b="1" kern="0" dirty="0" smtClean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973717" y="2670904"/>
            <a:ext cx="2141626" cy="2819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en-US" sz="3200" b="1" kern="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珍惜</a:t>
            </a:r>
            <a:endParaRPr lang="en-US" altLang="zh-CN" sz="3200" b="1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lvl="0">
              <a:spcBef>
                <a:spcPct val="20000"/>
              </a:spcBef>
              <a:defRPr/>
            </a:pPr>
            <a:r>
              <a:rPr lang="zh-CN" altLang="en-US" sz="2200" b="0" kern="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日常</a:t>
            </a:r>
            <a:r>
              <a:rPr lang="zh-CN" altLang="en-US" sz="22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课程学习始终勤奋、</a:t>
            </a:r>
            <a:r>
              <a:rPr lang="zh-CN" altLang="en-US" sz="2200" b="0" kern="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刻苦</a:t>
            </a:r>
            <a:endParaRPr lang="en-US" altLang="zh-CN" sz="2200" b="0" kern="0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200" b="0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lvl="0">
              <a:spcBef>
                <a:spcPct val="20000"/>
              </a:spcBef>
              <a:defRPr/>
            </a:pPr>
            <a:r>
              <a:rPr lang="zh-CN" altLang="en-US" sz="2200" b="0" kern="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科学研究</a:t>
            </a:r>
            <a:r>
              <a:rPr lang="zh-CN" altLang="en-US" sz="22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、实践活动始终钻研、好问</a:t>
            </a:r>
            <a:endParaRPr lang="en-US" altLang="zh-CN" sz="2200" b="0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037992" y="2695751"/>
            <a:ext cx="2168637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en-US" sz="3200" b="1" kern="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自信</a:t>
            </a:r>
            <a:endParaRPr lang="en-US" altLang="zh-CN" sz="3200" b="1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spcBef>
                <a:spcPct val="20000"/>
              </a:spcBef>
              <a:defRPr/>
            </a:pPr>
            <a:r>
              <a:rPr lang="zh-CN" altLang="en-US" sz="2200" kern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勇于质疑、</a:t>
            </a:r>
            <a:r>
              <a:rPr lang="zh-CN" altLang="en-US" sz="2200" kern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探索</a:t>
            </a:r>
            <a:endParaRPr lang="en-US" altLang="zh-CN" sz="2200" kern="0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spcBef>
                <a:spcPct val="20000"/>
              </a:spcBef>
              <a:defRPr/>
            </a:pPr>
            <a:endParaRPr lang="en-US" altLang="zh-CN" sz="2200" kern="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lvl="0">
              <a:spcBef>
                <a:spcPct val="20000"/>
              </a:spcBef>
              <a:defRPr/>
            </a:pPr>
            <a:r>
              <a:rPr lang="zh-CN" altLang="en-US" sz="2200" kern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主动</a:t>
            </a:r>
            <a:r>
              <a:rPr lang="zh-CN" altLang="en-US" sz="2200" kern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研究创新、实践创新</a:t>
            </a:r>
            <a:endParaRPr lang="en-US" altLang="zh-CN" sz="2200" kern="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lvl="0">
              <a:spcBef>
                <a:spcPct val="20000"/>
              </a:spcBef>
              <a:defRPr/>
            </a:pPr>
            <a:r>
              <a:rPr lang="zh-CN" altLang="en-US" sz="2200" kern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endParaRPr lang="en-US" altLang="zh-CN" sz="2200" kern="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8220715" y="2690554"/>
            <a:ext cx="20738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感恩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lvl="0">
              <a:defRPr/>
            </a:pPr>
            <a:r>
              <a:rPr lang="zh-CN" altLang="en-US" sz="2200" kern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善于分享</a:t>
            </a:r>
            <a:endParaRPr lang="en-US" altLang="zh-CN" sz="2200" kern="0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lvl="0">
              <a:defRPr/>
            </a:pPr>
            <a:endParaRPr lang="en-US" altLang="zh-CN" sz="2200" kern="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lvl="0">
              <a:defRPr/>
            </a:pPr>
            <a:r>
              <a:rPr lang="zh-CN" altLang="en-US" sz="2200" kern="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乐于</a:t>
            </a:r>
            <a:r>
              <a:rPr lang="zh-CN" altLang="en-US" sz="2200" kern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合作、团队交流</a:t>
            </a:r>
            <a:endParaRPr lang="en-US" altLang="zh-CN" sz="2200" kern="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pSp>
        <p:nvGrpSpPr>
          <p:cNvPr id="39" name="组 38"/>
          <p:cNvGrpSpPr/>
          <p:nvPr/>
        </p:nvGrpSpPr>
        <p:grpSpPr>
          <a:xfrm>
            <a:off x="1481230" y="2648093"/>
            <a:ext cx="2634113" cy="3168352"/>
            <a:chOff x="251520" y="1628800"/>
            <a:chExt cx="2634113" cy="3168352"/>
          </a:xfrm>
        </p:grpSpPr>
        <p:sp>
          <p:nvSpPr>
            <p:cNvPr id="40" name="直角三角形 22"/>
            <p:cNvSpPr>
              <a:spLocks noChangeArrowheads="1"/>
            </p:cNvSpPr>
            <p:nvPr/>
          </p:nvSpPr>
          <p:spPr bwMode="auto">
            <a:xfrm flipH="1">
              <a:off x="251520" y="1628800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１</a:t>
              </a:r>
            </a:p>
          </p:txBody>
        </p:sp>
        <p:cxnSp>
          <p:nvCxnSpPr>
            <p:cNvPr id="41" name="直接连接符 27"/>
            <p:cNvCxnSpPr>
              <a:cxnSpLocks noChangeShapeType="1"/>
            </p:cNvCxnSpPr>
            <p:nvPr/>
          </p:nvCxnSpPr>
          <p:spPr bwMode="auto">
            <a:xfrm flipV="1">
              <a:off x="807363" y="1666072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直接连接符 29"/>
            <p:cNvCxnSpPr>
              <a:cxnSpLocks noChangeShapeType="1"/>
            </p:cNvCxnSpPr>
            <p:nvPr/>
          </p:nvCxnSpPr>
          <p:spPr bwMode="auto">
            <a:xfrm>
              <a:off x="2885633" y="1666072"/>
              <a:ext cx="0" cy="313108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直接连接符 32"/>
            <p:cNvCxnSpPr>
              <a:cxnSpLocks noChangeShapeType="1"/>
            </p:cNvCxnSpPr>
            <p:nvPr/>
          </p:nvCxnSpPr>
          <p:spPr bwMode="auto">
            <a:xfrm>
              <a:off x="251520" y="4133771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直接连接符 30"/>
            <p:cNvCxnSpPr>
              <a:cxnSpLocks noChangeShapeType="1"/>
            </p:cNvCxnSpPr>
            <p:nvPr/>
          </p:nvCxnSpPr>
          <p:spPr bwMode="auto">
            <a:xfrm>
              <a:off x="251520" y="4797152"/>
              <a:ext cx="2629649" cy="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组 44"/>
          <p:cNvGrpSpPr/>
          <p:nvPr/>
        </p:nvGrpSpPr>
        <p:grpSpPr>
          <a:xfrm>
            <a:off x="4576980" y="2645473"/>
            <a:ext cx="2634113" cy="3168352"/>
            <a:chOff x="251520" y="1628800"/>
            <a:chExt cx="2634113" cy="3168352"/>
          </a:xfrm>
        </p:grpSpPr>
        <p:sp>
          <p:nvSpPr>
            <p:cNvPr id="46" name="直角三角形 22"/>
            <p:cNvSpPr>
              <a:spLocks noChangeArrowheads="1"/>
            </p:cNvSpPr>
            <p:nvPr/>
          </p:nvSpPr>
          <p:spPr bwMode="auto">
            <a:xfrm flipH="1">
              <a:off x="251520" y="1628800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7" name="直接连接符 27"/>
            <p:cNvCxnSpPr>
              <a:cxnSpLocks noChangeShapeType="1"/>
            </p:cNvCxnSpPr>
            <p:nvPr/>
          </p:nvCxnSpPr>
          <p:spPr bwMode="auto">
            <a:xfrm flipV="1">
              <a:off x="807363" y="1666072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" name="直接连接符 29"/>
            <p:cNvCxnSpPr>
              <a:cxnSpLocks noChangeShapeType="1"/>
            </p:cNvCxnSpPr>
            <p:nvPr/>
          </p:nvCxnSpPr>
          <p:spPr bwMode="auto">
            <a:xfrm>
              <a:off x="2885633" y="1666072"/>
              <a:ext cx="0" cy="313108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" name="直接连接符 32"/>
            <p:cNvCxnSpPr>
              <a:cxnSpLocks noChangeShapeType="1"/>
            </p:cNvCxnSpPr>
            <p:nvPr/>
          </p:nvCxnSpPr>
          <p:spPr bwMode="auto">
            <a:xfrm>
              <a:off x="251520" y="4133771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直接连接符 30"/>
            <p:cNvCxnSpPr>
              <a:cxnSpLocks noChangeShapeType="1"/>
            </p:cNvCxnSpPr>
            <p:nvPr/>
          </p:nvCxnSpPr>
          <p:spPr bwMode="auto">
            <a:xfrm>
              <a:off x="251520" y="4797152"/>
              <a:ext cx="2629649" cy="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1" name="组 50"/>
          <p:cNvGrpSpPr/>
          <p:nvPr/>
        </p:nvGrpSpPr>
        <p:grpSpPr>
          <a:xfrm>
            <a:off x="7664872" y="2642853"/>
            <a:ext cx="2634113" cy="3168352"/>
            <a:chOff x="251520" y="1628800"/>
            <a:chExt cx="2634113" cy="3168352"/>
          </a:xfrm>
        </p:grpSpPr>
        <p:sp>
          <p:nvSpPr>
            <p:cNvPr id="52" name="直角三角形 22"/>
            <p:cNvSpPr>
              <a:spLocks noChangeArrowheads="1"/>
            </p:cNvSpPr>
            <p:nvPr/>
          </p:nvSpPr>
          <p:spPr bwMode="auto">
            <a:xfrm flipH="1">
              <a:off x="251520" y="1628800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3" name="直接连接符 27"/>
            <p:cNvCxnSpPr>
              <a:cxnSpLocks noChangeShapeType="1"/>
            </p:cNvCxnSpPr>
            <p:nvPr/>
          </p:nvCxnSpPr>
          <p:spPr bwMode="auto">
            <a:xfrm flipV="1">
              <a:off x="807363" y="1666072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直接连接符 29"/>
            <p:cNvCxnSpPr>
              <a:cxnSpLocks noChangeShapeType="1"/>
            </p:cNvCxnSpPr>
            <p:nvPr/>
          </p:nvCxnSpPr>
          <p:spPr bwMode="auto">
            <a:xfrm>
              <a:off x="2885633" y="1666072"/>
              <a:ext cx="0" cy="313108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5" name="直接连接符 32"/>
            <p:cNvCxnSpPr>
              <a:cxnSpLocks noChangeShapeType="1"/>
            </p:cNvCxnSpPr>
            <p:nvPr/>
          </p:nvCxnSpPr>
          <p:spPr bwMode="auto">
            <a:xfrm>
              <a:off x="251520" y="4133771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" name="直接连接符 30"/>
            <p:cNvCxnSpPr>
              <a:cxnSpLocks noChangeShapeType="1"/>
            </p:cNvCxnSpPr>
            <p:nvPr/>
          </p:nvCxnSpPr>
          <p:spPr bwMode="auto">
            <a:xfrm>
              <a:off x="251520" y="4797152"/>
              <a:ext cx="2629649" cy="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7" name="文本框 56"/>
          <p:cNvSpPr txBox="1"/>
          <p:nvPr/>
        </p:nvSpPr>
        <p:spPr>
          <a:xfrm>
            <a:off x="1881352" y="588579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859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4" name="矩形 3"/>
          <p:cNvSpPr/>
          <p:nvPr/>
        </p:nvSpPr>
        <p:spPr>
          <a:xfrm>
            <a:off x="4700855" y="1589312"/>
            <a:ext cx="7379776" cy="2005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实施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“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博士生培养质量提升三年行动计划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（</a:t>
            </a:r>
            <a:r>
              <a:rPr lang="en-US" altLang="zh-CN" dirty="0">
                <a:latin typeface="宋体" pitchFamily="2" charset="-122"/>
                <a:ea typeface="宋体" pitchFamily="2" charset="-122"/>
              </a:rPr>
              <a:t>2019-2021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）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”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◆ 主要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改革举措：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优化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招生名额分配机制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提高博士生津贴待遇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，加强博士生导师管理，实施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博士生弹性学制，健全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研究生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培养规范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，建强研究生管理队伍，完善经费使用管理机制，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优化研究生教育激励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体系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。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ts val="26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◆ 院系试点、分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步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实施：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2019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级有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个院系（学部）参与首批试点。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1635576" y="342900"/>
            <a:ext cx="1731878" cy="71574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zh-CN"/>
            </a:defPPr>
            <a:lvl1pPr defTabSz="866775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defRPr>
            </a:lvl1pPr>
          </a:lstStyle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723499" y="473857"/>
            <a:ext cx="1210588" cy="6506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6775">
              <a:lnSpc>
                <a:spcPct val="90000"/>
              </a:lnSpc>
              <a:spcBef>
                <a:spcPct val="0"/>
              </a:spcBef>
            </a:pP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概述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69077" y="3428065"/>
            <a:ext cx="3873702" cy="2703017"/>
            <a:chOff x="626375" y="2723838"/>
            <a:chExt cx="3873702" cy="2552789"/>
          </a:xfrm>
        </p:grpSpPr>
        <p:cxnSp>
          <p:nvCxnSpPr>
            <p:cNvPr id="15" name="直接连接符 43"/>
            <p:cNvCxnSpPr/>
            <p:nvPr/>
          </p:nvCxnSpPr>
          <p:spPr>
            <a:xfrm>
              <a:off x="626375" y="2831838"/>
              <a:ext cx="3873702" cy="49646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直接连接符 45"/>
            <p:cNvCxnSpPr/>
            <p:nvPr/>
          </p:nvCxnSpPr>
          <p:spPr>
            <a:xfrm>
              <a:off x="891832" y="2870164"/>
              <a:ext cx="0" cy="2406463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矩形 20"/>
            <p:cNvSpPr/>
            <p:nvPr/>
          </p:nvSpPr>
          <p:spPr>
            <a:xfrm>
              <a:off x="730534" y="2723838"/>
              <a:ext cx="216000" cy="2160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056006" y="3583002"/>
            <a:ext cx="10734156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 dirty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实施研究生学术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科研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能力提升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系列计划</a:t>
            </a:r>
            <a:endParaRPr lang="zh-CN" altLang="en-US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 ◆ 课程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建设计划</a:t>
            </a:r>
          </a:p>
          <a:p>
            <a:pPr>
              <a:lnSpc>
                <a:spcPct val="1300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 ◆ 博士生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科研能力提升计划</a:t>
            </a:r>
          </a:p>
          <a:p>
            <a:pPr>
              <a:lnSpc>
                <a:spcPct val="1300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 ◆ 来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科学家和优秀学者培育计划</a:t>
            </a:r>
          </a:p>
          <a:p>
            <a:pPr>
              <a:lnSpc>
                <a:spcPct val="1300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 ◆ 创新创业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教育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计划</a:t>
            </a:r>
            <a:endParaRPr lang="zh-CN" altLang="en-US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 ◆ 学术交流计划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——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暑期学校、学术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论坛（沙龙）资助计划 </a:t>
            </a:r>
          </a:p>
          <a:p>
            <a:pPr>
              <a:lnSpc>
                <a:spcPct val="1300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                    国家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公派出国留学资助项目</a:t>
            </a:r>
          </a:p>
          <a:p>
            <a:pPr>
              <a:lnSpc>
                <a:spcPct val="130000"/>
              </a:lnSpc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                    学校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研究生国（境）外访学资助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项目 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  ……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360950" y="1373312"/>
            <a:ext cx="3470099" cy="2221677"/>
            <a:chOff x="626375" y="2723838"/>
            <a:chExt cx="3268513" cy="2221677"/>
          </a:xfrm>
        </p:grpSpPr>
        <p:cxnSp>
          <p:nvCxnSpPr>
            <p:cNvPr id="23" name="直接连接符 43"/>
            <p:cNvCxnSpPr/>
            <p:nvPr/>
          </p:nvCxnSpPr>
          <p:spPr>
            <a:xfrm>
              <a:off x="626375" y="2831838"/>
              <a:ext cx="3268513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直接连接符 45"/>
            <p:cNvCxnSpPr/>
            <p:nvPr/>
          </p:nvCxnSpPr>
          <p:spPr>
            <a:xfrm>
              <a:off x="891832" y="2870164"/>
              <a:ext cx="0" cy="2075351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5" name="矩形 24"/>
            <p:cNvSpPr/>
            <p:nvPr/>
          </p:nvSpPr>
          <p:spPr>
            <a:xfrm>
              <a:off x="730534" y="2723838"/>
              <a:ext cx="216000" cy="2160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47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10" name="Rectangle 3"/>
          <p:cNvSpPr txBox="1"/>
          <p:nvPr/>
        </p:nvSpPr>
        <p:spPr>
          <a:xfrm>
            <a:off x="2277209" y="2331192"/>
            <a:ext cx="8176845" cy="75674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200" b="1" dirty="0" smtClean="0">
                <a:solidFill>
                  <a:srgbClr val="FF0000"/>
                </a:solidFill>
                <a:ea typeface="华文中宋" panose="02010600040101010101" pitchFamily="2" charset="-122"/>
              </a:rPr>
              <a:t>不负青春，成就人生新高度！</a:t>
            </a:r>
            <a:endParaRPr lang="zh-CN" altLang="en-US" sz="4200" b="1" dirty="0">
              <a:solidFill>
                <a:srgbClr val="FF0000"/>
              </a:solidFill>
              <a:ea typeface="华文中宋" panose="0201060004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68560"/>
            <a:ext cx="12192001" cy="3389251"/>
          </a:xfrm>
          <a:prstGeom prst="rect">
            <a:avLst/>
          </a:prstGeom>
        </p:spPr>
      </p:pic>
      <p:sp>
        <p:nvSpPr>
          <p:cNvPr id="12" name="标题 1"/>
          <p:cNvSpPr txBox="1"/>
          <p:nvPr/>
        </p:nvSpPr>
        <p:spPr>
          <a:xfrm>
            <a:off x="1635575" y="468497"/>
            <a:ext cx="4993341" cy="60452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4000" b="1" kern="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爱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在师大  研在师大</a:t>
            </a:r>
            <a:endParaRPr lang="en-US" altLang="zh-CN" sz="4000" b="1" kern="0" dirty="0" smtClean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759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377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9" name="标题 1"/>
          <p:cNvSpPr txBox="1"/>
          <p:nvPr/>
        </p:nvSpPr>
        <p:spPr>
          <a:xfrm>
            <a:off x="1635576" y="404446"/>
            <a:ext cx="3938748" cy="71574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zh-CN"/>
            </a:defPPr>
            <a:lvl1pPr defTabSz="866775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defRPr>
            </a:lvl1pPr>
          </a:lstStyle>
          <a:p>
            <a:endParaRPr lang="en-US" altLang="zh-CN" dirty="0"/>
          </a:p>
          <a:p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257202" y="2650156"/>
            <a:ext cx="3092771" cy="2366908"/>
            <a:chOff x="626375" y="2723838"/>
            <a:chExt cx="3092771" cy="2366908"/>
          </a:xfrm>
        </p:grpSpPr>
        <p:cxnSp>
          <p:nvCxnSpPr>
            <p:cNvPr id="10" name="直接连接符 43"/>
            <p:cNvCxnSpPr/>
            <p:nvPr/>
          </p:nvCxnSpPr>
          <p:spPr>
            <a:xfrm>
              <a:off x="626375" y="2831838"/>
              <a:ext cx="3092771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直接连接符 45"/>
            <p:cNvCxnSpPr/>
            <p:nvPr/>
          </p:nvCxnSpPr>
          <p:spPr>
            <a:xfrm>
              <a:off x="891832" y="2870164"/>
              <a:ext cx="0" cy="2220582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2" name="矩形 11"/>
            <p:cNvSpPr/>
            <p:nvPr/>
          </p:nvSpPr>
          <p:spPr>
            <a:xfrm>
              <a:off x="730534" y="2723838"/>
              <a:ext cx="216000" cy="2160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469361" y="2874812"/>
            <a:ext cx="55562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1</a:t>
            </a:r>
            <a:r>
              <a:rPr lang="zh-CN" altLang="en-US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、</a:t>
            </a:r>
            <a:r>
              <a:rPr lang="en-US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《</a:t>
            </a:r>
            <a:r>
              <a:rPr lang="zh-CN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华东师范大学</a:t>
            </a:r>
            <a:r>
              <a:rPr lang="zh-CN" altLang="zh-CN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博士研究生培养质量提升</a:t>
            </a:r>
            <a:r>
              <a:rPr lang="zh-CN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三年</a:t>
            </a:r>
            <a:endParaRPr lang="en-US" altLang="zh-CN" dirty="0" smtClean="0">
              <a:solidFill>
                <a:prstClr val="black"/>
              </a:solidFill>
              <a:latin typeface="宋体" pitchFamily="2" charset="-122"/>
              <a:ea typeface="宋体" pitchFamily="2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</a:t>
            </a:r>
            <a:r>
              <a:rPr lang="zh-CN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行动</a:t>
            </a:r>
            <a:r>
              <a:rPr lang="zh-CN" altLang="zh-CN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计划（</a:t>
            </a:r>
            <a:r>
              <a:rPr lang="en-US" altLang="zh-CN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2019-2021</a:t>
            </a:r>
            <a:r>
              <a:rPr lang="zh-CN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）</a:t>
            </a:r>
            <a:r>
              <a:rPr lang="en-US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》</a:t>
            </a:r>
            <a:r>
              <a:rPr lang="zh-CN" altLang="en-US" sz="16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（华师研</a:t>
            </a:r>
            <a:r>
              <a:rPr lang="zh-CN" altLang="en-US" sz="1600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【2019】</a:t>
            </a:r>
            <a:r>
              <a:rPr lang="en-US" altLang="zh-CN" sz="1600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310</a:t>
            </a:r>
            <a:r>
              <a:rPr lang="zh-CN" altLang="en-US" sz="1600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号）</a:t>
            </a:r>
            <a:endParaRPr lang="en-US" altLang="zh-CN" sz="1600" dirty="0" smtClean="0">
              <a:solidFill>
                <a:prstClr val="black"/>
              </a:solidFill>
              <a:latin typeface="宋体" pitchFamily="2" charset="-122"/>
              <a:ea typeface="宋体" pitchFamily="2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2</a:t>
            </a:r>
            <a:r>
              <a:rPr lang="zh-CN" altLang="en-US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、《华东师范大学博士研究生培养工作规定》</a:t>
            </a:r>
            <a:endParaRPr lang="en-US" altLang="zh-CN" dirty="0" smtClean="0">
              <a:solidFill>
                <a:prstClr val="black"/>
              </a:solidFill>
              <a:latin typeface="宋体" pitchFamily="2" charset="-122"/>
              <a:ea typeface="宋体" pitchFamily="2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</a:t>
            </a:r>
            <a:r>
              <a:rPr lang="zh-CN" altLang="en-US" sz="1600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（华</a:t>
            </a:r>
            <a:r>
              <a:rPr lang="zh-CN" altLang="en-US" sz="16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师研【2019】</a:t>
            </a:r>
            <a:r>
              <a:rPr lang="zh-CN" altLang="en-US" sz="1600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34</a:t>
            </a:r>
            <a:r>
              <a:rPr lang="en-US" altLang="zh-CN" sz="1600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7</a:t>
            </a:r>
            <a:r>
              <a:rPr lang="zh-CN" altLang="en-US" sz="1600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号</a:t>
            </a:r>
            <a:r>
              <a:rPr lang="zh-CN" altLang="en-US" sz="16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）</a:t>
            </a: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3</a:t>
            </a:r>
            <a:r>
              <a:rPr lang="zh-CN" altLang="en-US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、《华东师范大学研究生课程学习和成绩管理</a:t>
            </a:r>
            <a:endParaRPr lang="en-US" altLang="zh-CN" dirty="0" smtClean="0">
              <a:solidFill>
                <a:prstClr val="black"/>
              </a:solidFill>
              <a:latin typeface="宋体" pitchFamily="2" charset="-122"/>
              <a:ea typeface="宋体" pitchFamily="2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</a:t>
            </a:r>
            <a:r>
              <a:rPr lang="zh-CN" altLang="en-US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规定（2019年修订）》</a:t>
            </a:r>
            <a:r>
              <a:rPr lang="zh-CN" altLang="en-US" sz="1600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（华</a:t>
            </a:r>
            <a:r>
              <a:rPr lang="zh-CN" altLang="en-US" sz="16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师研【2019】349</a:t>
            </a:r>
            <a:r>
              <a:rPr lang="zh-CN" altLang="en-US" sz="1600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号）</a:t>
            </a:r>
            <a:endParaRPr lang="zh-CN" altLang="en-US" sz="1600" dirty="0">
              <a:solidFill>
                <a:prstClr val="black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35576" y="473857"/>
            <a:ext cx="2749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6775">
              <a:lnSpc>
                <a:spcPct val="90000"/>
              </a:lnSpc>
              <a:spcBef>
                <a:spcPct val="0"/>
              </a:spcBef>
            </a:pPr>
            <a:r>
              <a:rPr lang="zh-CN" altLang="en-US" sz="4000" b="1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指导</a:t>
            </a: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性</a:t>
            </a:r>
            <a:r>
              <a:rPr lang="zh-CN" altLang="en-US" sz="4000" b="1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文件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2223">
            <a:off x="5847453" y="1383354"/>
            <a:ext cx="2970027" cy="4101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436534">
            <a:off x="7623030" y="1378770"/>
            <a:ext cx="2725614" cy="399471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24225">
            <a:off x="9073040" y="1688805"/>
            <a:ext cx="2738008" cy="387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0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669" y="16915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Rectangle 2"/>
          <p:cNvSpPr txBox="1">
            <a:spLocks/>
          </p:cNvSpPr>
          <p:nvPr/>
        </p:nvSpPr>
        <p:spPr>
          <a:xfrm>
            <a:off x="1556238" y="419982"/>
            <a:ext cx="3569677" cy="74939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4000" b="1" kern="0" dirty="0" smtClean="0">
                <a:solidFill>
                  <a:srgbClr val="FFFF00"/>
                </a:solidFill>
              </a:rPr>
              <a:t> 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一、培养目标</a:t>
            </a:r>
            <a:endParaRPr lang="zh-CN" altLang="zh-CN" sz="4000" b="1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25" name="组 24"/>
          <p:cNvGrpSpPr/>
          <p:nvPr/>
        </p:nvGrpSpPr>
        <p:grpSpPr>
          <a:xfrm>
            <a:off x="1808369" y="1777447"/>
            <a:ext cx="3096332" cy="1980803"/>
            <a:chOff x="272703" y="1240061"/>
            <a:chExt cx="3096332" cy="1980803"/>
          </a:xfrm>
        </p:grpSpPr>
        <p:cxnSp>
          <p:nvCxnSpPr>
            <p:cNvPr id="26" name="直接连接符 43"/>
            <p:cNvCxnSpPr/>
            <p:nvPr/>
          </p:nvCxnSpPr>
          <p:spPr>
            <a:xfrm>
              <a:off x="560723" y="1460918"/>
              <a:ext cx="2808312" cy="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直接连接符 45"/>
            <p:cNvCxnSpPr/>
            <p:nvPr/>
          </p:nvCxnSpPr>
          <p:spPr>
            <a:xfrm>
              <a:off x="380703" y="1240061"/>
              <a:ext cx="0" cy="1980803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272703" y="1362302"/>
              <a:ext cx="216000" cy="2160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9" name="矩形 28"/>
          <p:cNvSpPr/>
          <p:nvPr/>
        </p:nvSpPr>
        <p:spPr>
          <a:xfrm>
            <a:off x="2096388" y="2216420"/>
            <a:ext cx="96237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培养成为德智体美劳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全面发展的社会主义建设者和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接班人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爱国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守法，诚信公正，学风严谨，身心健康，具有家国情怀和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使命感；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0" name="组 29"/>
          <p:cNvGrpSpPr/>
          <p:nvPr/>
        </p:nvGrpSpPr>
        <p:grpSpPr>
          <a:xfrm>
            <a:off x="1129697" y="3720934"/>
            <a:ext cx="3096332" cy="2266628"/>
            <a:chOff x="272703" y="1240061"/>
            <a:chExt cx="3096332" cy="2266628"/>
          </a:xfrm>
        </p:grpSpPr>
        <p:cxnSp>
          <p:nvCxnSpPr>
            <p:cNvPr id="31" name="直接连接符 43"/>
            <p:cNvCxnSpPr/>
            <p:nvPr/>
          </p:nvCxnSpPr>
          <p:spPr>
            <a:xfrm>
              <a:off x="560723" y="1460918"/>
              <a:ext cx="2808312" cy="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直接连接符 45"/>
            <p:cNvCxnSpPr/>
            <p:nvPr/>
          </p:nvCxnSpPr>
          <p:spPr>
            <a:xfrm>
              <a:off x="380703" y="1240061"/>
              <a:ext cx="0" cy="2266628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33" name="矩形 32"/>
            <p:cNvSpPr/>
            <p:nvPr/>
          </p:nvSpPr>
          <p:spPr>
            <a:xfrm>
              <a:off x="272703" y="1362302"/>
              <a:ext cx="216000" cy="2160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4" name="矩形 33"/>
          <p:cNvSpPr/>
          <p:nvPr/>
        </p:nvSpPr>
        <p:spPr>
          <a:xfrm>
            <a:off x="1417717" y="4059175"/>
            <a:ext cx="988586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掌握本学科领域坚实宽广的基础理论和系统深入的专业知识，同时掌握一定的相关学科知识，具有独立从事科学研究工作的能力，在科学或专门技术领域取得创造性成果。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</a:p>
          <a:p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…  …    …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950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矩形 7"/>
          <p:cNvSpPr/>
          <p:nvPr/>
        </p:nvSpPr>
        <p:spPr>
          <a:xfrm>
            <a:off x="8124930" y="2693529"/>
            <a:ext cx="35091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硕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博连读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研究生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基本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学习年限为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5-6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年，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最长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学习年限为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年。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58947" y="2716704"/>
            <a:ext cx="33693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本科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直博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研究生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基本学习年限为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年，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最长学习年限为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年；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Rectangle 2"/>
          <p:cNvSpPr txBox="1">
            <a:spLocks/>
          </p:cNvSpPr>
          <p:nvPr/>
        </p:nvSpPr>
        <p:spPr>
          <a:xfrm>
            <a:off x="1452984" y="395480"/>
            <a:ext cx="3656866" cy="72545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</a:rPr>
              <a:t> </a:t>
            </a: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二、</a:t>
            </a:r>
            <a:r>
              <a:rPr lang="zh-CN" altLang="en-US" sz="44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学习</a:t>
            </a: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年限</a:t>
            </a:r>
            <a:endParaRPr lang="zh-CN" altLang="zh-CN" sz="400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2" name="直角三角形 22"/>
          <p:cNvSpPr>
            <a:spLocks noChangeArrowheads="1"/>
          </p:cNvSpPr>
          <p:nvPr/>
        </p:nvSpPr>
        <p:spPr bwMode="auto">
          <a:xfrm flipH="1">
            <a:off x="621065" y="2598636"/>
            <a:ext cx="555843" cy="555842"/>
          </a:xfrm>
          <a:prstGeom prst="rtTriangle">
            <a:avLst/>
          </a:prstGeom>
          <a:solidFill>
            <a:srgbClr val="DE47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50622" bIns="7593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１</a:t>
            </a:r>
          </a:p>
        </p:txBody>
      </p:sp>
      <p:cxnSp>
        <p:nvCxnSpPr>
          <p:cNvPr id="13" name="直接连接符 27"/>
          <p:cNvCxnSpPr>
            <a:cxnSpLocks noChangeShapeType="1"/>
          </p:cNvCxnSpPr>
          <p:nvPr/>
        </p:nvCxnSpPr>
        <p:spPr bwMode="auto">
          <a:xfrm flipV="1">
            <a:off x="1159792" y="2767924"/>
            <a:ext cx="3046172" cy="9157"/>
          </a:xfrm>
          <a:prstGeom prst="line">
            <a:avLst/>
          </a:prstGeom>
          <a:noFill/>
          <a:ln w="12700">
            <a:solidFill>
              <a:srgbClr val="DE47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直接连接符 29"/>
          <p:cNvCxnSpPr>
            <a:cxnSpLocks noChangeShapeType="1"/>
          </p:cNvCxnSpPr>
          <p:nvPr/>
        </p:nvCxnSpPr>
        <p:spPr bwMode="auto">
          <a:xfrm flipH="1">
            <a:off x="4164525" y="2777081"/>
            <a:ext cx="21681" cy="2139723"/>
          </a:xfrm>
          <a:prstGeom prst="line">
            <a:avLst/>
          </a:prstGeom>
          <a:noFill/>
          <a:ln w="12700">
            <a:solidFill>
              <a:srgbClr val="DE47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直接连接符 32"/>
          <p:cNvCxnSpPr>
            <a:cxnSpLocks noChangeShapeType="1"/>
          </p:cNvCxnSpPr>
          <p:nvPr/>
        </p:nvCxnSpPr>
        <p:spPr bwMode="auto">
          <a:xfrm>
            <a:off x="602092" y="4244969"/>
            <a:ext cx="0" cy="660761"/>
          </a:xfrm>
          <a:prstGeom prst="line">
            <a:avLst/>
          </a:prstGeom>
          <a:noFill/>
          <a:ln w="12700">
            <a:solidFill>
              <a:srgbClr val="DE47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直接连接符 30"/>
          <p:cNvCxnSpPr>
            <a:cxnSpLocks noChangeShapeType="1"/>
          </p:cNvCxnSpPr>
          <p:nvPr/>
        </p:nvCxnSpPr>
        <p:spPr bwMode="auto">
          <a:xfrm>
            <a:off x="621065" y="4905730"/>
            <a:ext cx="3543460" cy="3749"/>
          </a:xfrm>
          <a:prstGeom prst="line">
            <a:avLst/>
          </a:prstGeom>
          <a:noFill/>
          <a:ln w="12700">
            <a:solidFill>
              <a:srgbClr val="DE47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矩形 20"/>
          <p:cNvSpPr/>
          <p:nvPr/>
        </p:nvSpPr>
        <p:spPr>
          <a:xfrm>
            <a:off x="738699" y="2746565"/>
            <a:ext cx="32768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统招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博士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研究生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基本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学习年限为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最长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学习年限为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年；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8" name="组 37"/>
          <p:cNvGrpSpPr/>
          <p:nvPr/>
        </p:nvGrpSpPr>
        <p:grpSpPr>
          <a:xfrm>
            <a:off x="4361462" y="2586107"/>
            <a:ext cx="3363584" cy="2343588"/>
            <a:chOff x="4361462" y="2586107"/>
            <a:chExt cx="3363584" cy="2343588"/>
          </a:xfrm>
        </p:grpSpPr>
        <p:cxnSp>
          <p:nvCxnSpPr>
            <p:cNvPr id="25" name="直接连接符 29"/>
            <p:cNvCxnSpPr>
              <a:cxnSpLocks noChangeShapeType="1"/>
            </p:cNvCxnSpPr>
            <p:nvPr/>
          </p:nvCxnSpPr>
          <p:spPr bwMode="auto">
            <a:xfrm>
              <a:off x="7725046" y="2694839"/>
              <a:ext cx="0" cy="223014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直角三角形 22"/>
            <p:cNvSpPr>
              <a:spLocks noChangeArrowheads="1"/>
            </p:cNvSpPr>
            <p:nvPr/>
          </p:nvSpPr>
          <p:spPr bwMode="auto">
            <a:xfrm flipH="1">
              <a:off x="4361462" y="2586107"/>
              <a:ext cx="578914" cy="567497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4" name="直接连接符 27"/>
            <p:cNvCxnSpPr>
              <a:cxnSpLocks noChangeShapeType="1"/>
            </p:cNvCxnSpPr>
            <p:nvPr/>
          </p:nvCxnSpPr>
          <p:spPr bwMode="auto">
            <a:xfrm flipV="1">
              <a:off x="5109850" y="2671119"/>
              <a:ext cx="2597804" cy="1398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接连接符 32"/>
            <p:cNvCxnSpPr>
              <a:cxnSpLocks noChangeShapeType="1"/>
            </p:cNvCxnSpPr>
            <p:nvPr/>
          </p:nvCxnSpPr>
          <p:spPr bwMode="auto">
            <a:xfrm>
              <a:off x="4364032" y="4240028"/>
              <a:ext cx="0" cy="674616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直接连接符 30"/>
            <p:cNvCxnSpPr>
              <a:cxnSpLocks noChangeShapeType="1"/>
            </p:cNvCxnSpPr>
            <p:nvPr/>
          </p:nvCxnSpPr>
          <p:spPr bwMode="auto">
            <a:xfrm>
              <a:off x="4361462" y="4920265"/>
              <a:ext cx="3363584" cy="943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9" name="组 38"/>
          <p:cNvGrpSpPr/>
          <p:nvPr/>
        </p:nvGrpSpPr>
        <p:grpSpPr>
          <a:xfrm>
            <a:off x="7997787" y="2608071"/>
            <a:ext cx="3363584" cy="2343588"/>
            <a:chOff x="4361462" y="2586107"/>
            <a:chExt cx="3363584" cy="2343588"/>
          </a:xfrm>
        </p:grpSpPr>
        <p:cxnSp>
          <p:nvCxnSpPr>
            <p:cNvPr id="40" name="直接连接符 29"/>
            <p:cNvCxnSpPr>
              <a:cxnSpLocks noChangeShapeType="1"/>
            </p:cNvCxnSpPr>
            <p:nvPr/>
          </p:nvCxnSpPr>
          <p:spPr bwMode="auto">
            <a:xfrm>
              <a:off x="7725046" y="2694839"/>
              <a:ext cx="0" cy="223014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直角三角形 40"/>
            <p:cNvSpPr>
              <a:spLocks noChangeArrowheads="1"/>
            </p:cNvSpPr>
            <p:nvPr/>
          </p:nvSpPr>
          <p:spPr bwMode="auto">
            <a:xfrm flipH="1">
              <a:off x="4361462" y="2586107"/>
              <a:ext cx="578914" cy="567497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2" name="直接连接符 27"/>
            <p:cNvCxnSpPr>
              <a:cxnSpLocks noChangeShapeType="1"/>
            </p:cNvCxnSpPr>
            <p:nvPr/>
          </p:nvCxnSpPr>
          <p:spPr bwMode="auto">
            <a:xfrm flipV="1">
              <a:off x="5109850" y="2671119"/>
              <a:ext cx="2597804" cy="1398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直接连接符 32"/>
            <p:cNvCxnSpPr>
              <a:cxnSpLocks noChangeShapeType="1"/>
            </p:cNvCxnSpPr>
            <p:nvPr/>
          </p:nvCxnSpPr>
          <p:spPr bwMode="auto">
            <a:xfrm>
              <a:off x="4364032" y="4240028"/>
              <a:ext cx="0" cy="674616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直接连接符 30"/>
            <p:cNvCxnSpPr>
              <a:cxnSpLocks noChangeShapeType="1"/>
            </p:cNvCxnSpPr>
            <p:nvPr/>
          </p:nvCxnSpPr>
          <p:spPr bwMode="auto">
            <a:xfrm>
              <a:off x="4361462" y="4920265"/>
              <a:ext cx="3363584" cy="943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" name="文本框 2"/>
          <p:cNvSpPr txBox="1"/>
          <p:nvPr/>
        </p:nvSpPr>
        <p:spPr>
          <a:xfrm>
            <a:off x="738698" y="5318343"/>
            <a:ext cx="9565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达到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本学科培养方案要求的博士生，经导师同意后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可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申请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提前毕业。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0161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0" y="377"/>
            <a:ext cx="12192000" cy="6857623"/>
            <a:chOff x="335" y="189"/>
            <a:chExt cx="12192000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1004" y="5144471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9" name="标题 1"/>
          <p:cNvSpPr txBox="1"/>
          <p:nvPr/>
        </p:nvSpPr>
        <p:spPr>
          <a:xfrm>
            <a:off x="1635240" y="380915"/>
            <a:ext cx="5834888" cy="60579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三、培养方案与培养计划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002783" y="1469086"/>
            <a:ext cx="2660904" cy="1568310"/>
            <a:chOff x="1324611" y="2742565"/>
            <a:chExt cx="2808605" cy="2179718"/>
          </a:xfrm>
        </p:grpSpPr>
        <p:cxnSp>
          <p:nvCxnSpPr>
            <p:cNvPr id="14" name="直接连接符 43"/>
            <p:cNvCxnSpPr/>
            <p:nvPr/>
          </p:nvCxnSpPr>
          <p:spPr>
            <a:xfrm>
              <a:off x="1324611" y="2850515"/>
              <a:ext cx="2808605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直接连接符 45"/>
            <p:cNvCxnSpPr/>
            <p:nvPr/>
          </p:nvCxnSpPr>
          <p:spPr>
            <a:xfrm>
              <a:off x="1413005" y="2742565"/>
              <a:ext cx="19556" cy="2179718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/>
          </p:nvSpPr>
          <p:spPr>
            <a:xfrm>
              <a:off x="1324611" y="2742565"/>
              <a:ext cx="215900" cy="2159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143" y="3037396"/>
            <a:ext cx="2214040" cy="17234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872" y="4680074"/>
            <a:ext cx="2030951" cy="170695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207329" y="1610797"/>
            <a:ext cx="77061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培养</a:t>
            </a: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方案：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研究生院组织下，由院系负责制定，</a:t>
            </a:r>
            <a:r>
              <a:rPr lang="en-US" altLang="zh-CN" sz="2000" kern="0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经所在学科学</a:t>
            </a:r>
            <a:r>
              <a:rPr lang="en-US" altLang="zh-CN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2000" kern="0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位评定分委会讨论通过、学位点责任教授和分委会主席签字确认，报研究生院审核、备案后实施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，是</a:t>
            </a:r>
            <a:r>
              <a:rPr lang="zh-CN" altLang="en-US" sz="2000" b="1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研究生培养的依据和指导</a:t>
            </a:r>
            <a:r>
              <a:rPr lang="en-US" altLang="zh-CN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650714" y="3263713"/>
            <a:ext cx="90782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ct val="150000"/>
              </a:lnSpc>
              <a:spcBef>
                <a:spcPts val="1200"/>
              </a:spcBef>
              <a:defRPr/>
            </a:pP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主要包括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000" kern="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培养目标、学习年限与培养方式、主要研究方向、课程设置与学分要求、培养环节考核要求、实践环节和科研训练、科研成果、学位论文要求及基本文献阅读书目等。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83168" y="4903727"/>
            <a:ext cx="10024994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查看路径：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研究生培养新系统 → 点击“培养” → 选择“我的培养方案”</a:t>
            </a:r>
            <a:endParaRPr lang="zh-CN" altLang="en-US" sz="2000" kern="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185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/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5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9" name="标题 1"/>
          <p:cNvSpPr txBox="1"/>
          <p:nvPr/>
        </p:nvSpPr>
        <p:spPr>
          <a:xfrm>
            <a:off x="1635575" y="362809"/>
            <a:ext cx="7781856" cy="60579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三、</a:t>
            </a:r>
            <a:r>
              <a:rPr lang="zh-CN" altLang="en-US" sz="4000" b="1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培养方案与培养</a:t>
            </a: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计划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125220" y="2683510"/>
            <a:ext cx="2905760" cy="2048510"/>
            <a:chOff x="1772" y="4226"/>
            <a:chExt cx="4576" cy="3226"/>
          </a:xfrm>
        </p:grpSpPr>
        <p:cxnSp>
          <p:nvCxnSpPr>
            <p:cNvPr id="14" name="直接连接符 43"/>
            <p:cNvCxnSpPr/>
            <p:nvPr/>
          </p:nvCxnSpPr>
          <p:spPr>
            <a:xfrm>
              <a:off x="1926" y="4382"/>
              <a:ext cx="4423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直接连接符 45"/>
            <p:cNvCxnSpPr/>
            <p:nvPr/>
          </p:nvCxnSpPr>
          <p:spPr>
            <a:xfrm>
              <a:off x="1942" y="4334"/>
              <a:ext cx="0" cy="3119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/>
          </p:nvSpPr>
          <p:spPr>
            <a:xfrm>
              <a:off x="1772" y="4226"/>
              <a:ext cx="340" cy="34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1318258" y="3014966"/>
            <a:ext cx="10296378" cy="2420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包括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：课程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学习要求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、培养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环节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要求、科研成果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要求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等；</a:t>
            </a:r>
            <a:endParaRPr lang="zh-CN" altLang="en-US" sz="2000" kern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制定</a:t>
            </a: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要求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博</a:t>
            </a:r>
            <a:r>
              <a:rPr lang="en-US" altLang="zh-CN" sz="2000" kern="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士生入学后</a:t>
            </a:r>
            <a:r>
              <a:rPr lang="en-US" altLang="zh-CN" sz="2000" b="1" kern="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两个月内</a:t>
            </a:r>
            <a:r>
              <a:rPr lang="en-US" altLang="zh-CN" sz="2000" kern="0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，在导师和导师组的指导下，</a:t>
            </a:r>
            <a:r>
              <a:rPr lang="en-US" altLang="zh-CN" sz="2000" kern="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按照所在学科培养方案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endParaRPr lang="en-US" altLang="zh-CN" sz="2000" kern="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</a:t>
            </a:r>
            <a:r>
              <a:rPr lang="en-US" altLang="zh-CN" sz="2000" kern="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结合个人情况</a:t>
            </a:r>
            <a:r>
              <a:rPr lang="en-US" altLang="zh-CN" sz="2000" kern="0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en-US" altLang="zh-CN" sz="2000" kern="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制定培养计划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；</a:t>
            </a:r>
            <a:r>
              <a:rPr lang="en-US" altLang="zh-CN" sz="2000" kern="0" dirty="0" err="1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交所在院系存档</a:t>
            </a:r>
            <a:r>
              <a:rPr lang="en-US" altLang="zh-CN" sz="2000" kern="0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，并严格执行</a:t>
            </a:r>
            <a:r>
              <a:rPr lang="en-US" altLang="zh-CN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具体</a:t>
            </a: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路径</a:t>
            </a: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Wingdings" pitchFamily="2" charset="2"/>
              </a:rPr>
              <a:t>：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Wingdings" pitchFamily="2" charset="2"/>
              </a:rPr>
              <a:t>（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Wingdings" pitchFamily="2" charset="2"/>
              </a:rPr>
              <a:t>1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Wingdings" pitchFamily="2" charset="2"/>
              </a:rPr>
              <a:t>）制定：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研究生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培养新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系统 → 点击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“培养” 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→ 选择</a:t>
            </a:r>
            <a:r>
              <a:rPr lang="en-US" altLang="zh-CN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制定培养计划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；</a:t>
            </a:r>
            <a:endParaRPr lang="en-US" altLang="zh-CN" sz="20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）查看：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选择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“我的培养计划”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，查看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个人培养计划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kern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30359" y="1528858"/>
            <a:ext cx="60842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培养</a:t>
            </a:r>
            <a:r>
              <a:rPr lang="zh-CN" altLang="en-US" sz="2000" b="1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计划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导师指导博士生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学习、开展研究工作的基础，也是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博</a:t>
            </a:r>
            <a:r>
              <a:rPr lang="zh-CN" altLang="en-US" sz="2000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士生毕业</a:t>
            </a:r>
            <a:r>
              <a:rPr lang="zh-CN" altLang="en-US" sz="2000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及学位授予审查的依据。</a:t>
            </a:r>
            <a:endParaRPr lang="zh-CN" altLang="en-US" dirty="0">
              <a:solidFill>
                <a:prstClr val="black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6123" y="1361007"/>
            <a:ext cx="2914141" cy="135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8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-37847" y="-319851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715770"/>
              </p:ext>
            </p:extLst>
          </p:nvPr>
        </p:nvGraphicFramePr>
        <p:xfrm>
          <a:off x="1141601" y="2651167"/>
          <a:ext cx="9832433" cy="2090637"/>
        </p:xfrm>
        <a:graphic>
          <a:graphicData uri="http://schemas.openxmlformats.org/drawingml/2006/table">
            <a:tbl>
              <a:tblPr firstRow="1" bandRow="1"/>
              <a:tblGrid>
                <a:gridCol w="1164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9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4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7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1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5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56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7543"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aseline="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学生类别</a:t>
                      </a: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aseline="0" dirty="0" smtClean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学位公共课</a:t>
                      </a:r>
                      <a:endParaRPr lang="zh-CN" altLang="en-US" sz="1800" baseline="0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aseline="0" dirty="0" smtClean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学位基础课</a:t>
                      </a:r>
                      <a:endParaRPr lang="zh-CN" altLang="en-US" sz="1800" baseline="0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aseline="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学位专业课（必修）</a:t>
                      </a: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aseline="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学位专业课（选修）</a:t>
                      </a: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aseline="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跨</a:t>
                      </a:r>
                      <a:r>
                        <a:rPr lang="zh-CN" altLang="en-US" sz="1800" baseline="0" dirty="0" smtClean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专业选修课</a:t>
                      </a:r>
                      <a:endParaRPr lang="zh-CN" altLang="en-US" sz="1800" baseline="0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aseline="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公共选修课（</a:t>
                      </a:r>
                      <a:r>
                        <a:rPr lang="en-US" altLang="zh-CN" sz="1800" baseline="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I</a:t>
                      </a:r>
                      <a:r>
                        <a:rPr lang="zh-CN" altLang="en-US" sz="1800" baseline="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aseline="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总学分</a:t>
                      </a: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097"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统招博士</a:t>
                      </a: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6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5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0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15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444"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硕博连读</a:t>
                      </a: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7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8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6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10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35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028"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r>
                        <a:rPr lang="zh-CN" altLang="en-US" sz="1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本科直博</a:t>
                      </a: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6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8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6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11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CN" sz="18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35</a:t>
                      </a:r>
                      <a:endPara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1444" marR="91444" marT="45714" marB="4571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896140" y="1368674"/>
            <a:ext cx="78943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00" b="1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</a:t>
            </a:r>
            <a:r>
              <a:rPr lang="zh-CN" altLang="en-US" sz="22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招博士研究生</a:t>
            </a:r>
            <a:r>
              <a:rPr lang="zh-CN" altLang="en-US" sz="220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需修读</a:t>
            </a:r>
            <a:r>
              <a:rPr lang="en-US" altLang="zh-CN" sz="220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</a:t>
            </a:r>
            <a:r>
              <a:rPr lang="zh-CN" altLang="en-US" sz="220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学分，硕博连读与本科直博研究生修读</a:t>
            </a:r>
            <a:r>
              <a:rPr lang="en-US" altLang="zh-CN" sz="220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35</a:t>
            </a:r>
            <a:r>
              <a:rPr lang="zh-CN" altLang="en-US" sz="2200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学分。各类别博士生</a:t>
            </a:r>
            <a:r>
              <a:rPr lang="zh-CN" altLang="en-US" sz="220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与课程</a:t>
            </a:r>
            <a:r>
              <a:rPr lang="zh-CN" altLang="en-US" sz="2200" kern="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类别最低学分要求，见下表：</a:t>
            </a:r>
            <a:endParaRPr lang="en-US" altLang="zh-CN" sz="2200" kern="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标题 1"/>
          <p:cNvSpPr txBox="1"/>
          <p:nvPr/>
        </p:nvSpPr>
        <p:spPr>
          <a:xfrm>
            <a:off x="1597392" y="82980"/>
            <a:ext cx="7313295" cy="58207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677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四</a:t>
            </a:r>
            <a:r>
              <a:rPr lang="zh-CN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、课程学习</a:t>
            </a:r>
            <a:r>
              <a:rPr lang="zh-CN" altLang="en-US" sz="3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（课程类别与学分</a:t>
            </a:r>
            <a:r>
              <a:rPr lang="zh-CN" altLang="en-US" sz="3000" b="1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要求）</a:t>
            </a:r>
            <a:endParaRPr lang="zh-CN" altLang="en-US" sz="3000" b="1" dirty="0" smtClean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5" name="文本框 3"/>
          <p:cNvSpPr txBox="1"/>
          <p:nvPr/>
        </p:nvSpPr>
        <p:spPr>
          <a:xfrm>
            <a:off x="1123642" y="5073560"/>
            <a:ext cx="9868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满足最低学分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要求的基础上，具体学分要求由各院系结合专业培养</a:t>
            </a: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需求制定。</a:t>
            </a:r>
            <a:endParaRPr lang="en-US" altLang="zh-CN" sz="2000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详请查阅所在专业培养方案要求。</a:t>
            </a:r>
            <a:endParaRPr lang="zh-CN" altLang="en-US" sz="2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066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B0019"/>
      </a:accent1>
      <a:accent2>
        <a:srgbClr val="A5A5A5"/>
      </a:accent2>
      <a:accent3>
        <a:srgbClr val="AB0019"/>
      </a:accent3>
      <a:accent4>
        <a:srgbClr val="A5A5A5"/>
      </a:accent4>
      <a:accent5>
        <a:srgbClr val="AB0019"/>
      </a:accent5>
      <a:accent6>
        <a:srgbClr val="A5A5A5"/>
      </a:accent6>
      <a:hlink>
        <a:srgbClr val="AB0019"/>
      </a:hlink>
      <a:folHlink>
        <a:srgbClr val="A5A5A5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9D9D9">
            <a:alpha val="50196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主题2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B0019"/>
      </a:accent1>
      <a:accent2>
        <a:srgbClr val="A5A5A5"/>
      </a:accent2>
      <a:accent3>
        <a:srgbClr val="AB0019"/>
      </a:accent3>
      <a:accent4>
        <a:srgbClr val="A5A5A5"/>
      </a:accent4>
      <a:accent5>
        <a:srgbClr val="AB0019"/>
      </a:accent5>
      <a:accent6>
        <a:srgbClr val="A5A5A5"/>
      </a:accent6>
      <a:hlink>
        <a:srgbClr val="AB0019"/>
      </a:hlink>
      <a:folHlink>
        <a:srgbClr val="A5A5A5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9D9D9">
            <a:alpha val="50196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主题2" id="{E3E4FABC-B2F9-7149-8D76-F0304540DB91}" vid="{7158EDC4-1709-C941-8907-CD875FE8C150}"/>
    </a:ext>
  </a:extLst>
</a:theme>
</file>

<file path=ppt/theme/theme3.xml><?xml version="1.0" encoding="utf-8"?>
<a:theme xmlns:a="http://schemas.openxmlformats.org/drawingml/2006/main" name="1_主题2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B0019"/>
      </a:accent1>
      <a:accent2>
        <a:srgbClr val="A5A5A5"/>
      </a:accent2>
      <a:accent3>
        <a:srgbClr val="AB0019"/>
      </a:accent3>
      <a:accent4>
        <a:srgbClr val="A5A5A5"/>
      </a:accent4>
      <a:accent5>
        <a:srgbClr val="AB0019"/>
      </a:accent5>
      <a:accent6>
        <a:srgbClr val="A5A5A5"/>
      </a:accent6>
      <a:hlink>
        <a:srgbClr val="AB0019"/>
      </a:hlink>
      <a:folHlink>
        <a:srgbClr val="A5A5A5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9D9D9">
            <a:alpha val="50196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3310</Words>
  <Application>Microsoft Office PowerPoint</Application>
  <PresentationFormat>宽屏</PresentationFormat>
  <Paragraphs>408</Paragraphs>
  <Slides>30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30</vt:i4>
      </vt:variant>
    </vt:vector>
  </HeadingPairs>
  <TitlesOfParts>
    <vt:vector size="44" baseType="lpstr">
      <vt:lpstr>Arial Unicode MS</vt:lpstr>
      <vt:lpstr>DengXian</vt:lpstr>
      <vt:lpstr>华文仿宋</vt:lpstr>
      <vt:lpstr>华文新魏</vt:lpstr>
      <vt:lpstr>华文中宋</vt:lpstr>
      <vt:lpstr>楷体</vt:lpstr>
      <vt:lpstr>宋体</vt:lpstr>
      <vt:lpstr>微软雅黑</vt:lpstr>
      <vt:lpstr>Arial</vt:lpstr>
      <vt:lpstr>Calibri</vt:lpstr>
      <vt:lpstr>Wingdings</vt:lpstr>
      <vt:lpstr>自定义设计方案</vt:lpstr>
      <vt:lpstr>主题2</vt:lpstr>
      <vt:lpstr>1_主题2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DELL</cp:lastModifiedBy>
  <cp:revision>241</cp:revision>
  <dcterms:created xsi:type="dcterms:W3CDTF">2017-05-03T07:19:37Z</dcterms:created>
  <dcterms:modified xsi:type="dcterms:W3CDTF">2019-09-02T01:15:41Z</dcterms:modified>
</cp:coreProperties>
</file>